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7.svg" ContentType="image/svg+xml"/>
  <Override PartName="/ppt/media/image19.svg" ContentType="image/svg+xml"/>
  <Override PartName="/ppt/media/image2.svg" ContentType="image/svg+xml"/>
  <Override PartName="/ppt/media/image21.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4.svg" ContentType="image/svg+xml"/>
  <Override PartName="/ppt/media/image44.svg" ContentType="image/svg+xml"/>
  <Override PartName="/ppt/media/image47.svg" ContentType="image/svg+xml"/>
  <Override PartName="/ppt/media/image49.svg" ContentType="image/svg+xml"/>
  <Override PartName="/ppt/media/image51.svg" ContentType="image/svg+xml"/>
  <Override PartName="/ppt/media/image53.svg" ContentType="image/svg+xml"/>
  <Override PartName="/ppt/media/image56.svg" ContentType="image/svg+xml"/>
  <Override PartName="/ppt/media/image6.svg" ContentType="image/svg+xml"/>
  <Override PartName="/ppt/media/image74.svg" ContentType="image/svg+xml"/>
  <Override PartName="/ppt/media/image76.svg" ContentType="image/svg+xml"/>
  <Override PartName="/ppt/media/image7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8"/>
  </p:notesMasterIdLst>
  <p:sldIdLst>
    <p:sldId id="256" r:id="rId4"/>
    <p:sldId id="266" r:id="rId5"/>
    <p:sldId id="272" r:id="rId6"/>
    <p:sldId id="274" r:id="rId7"/>
    <p:sldId id="270" r:id="rId9"/>
    <p:sldId id="277" r:id="rId10"/>
    <p:sldId id="278" r:id="rId11"/>
    <p:sldId id="279" r:id="rId12"/>
    <p:sldId id="275" r:id="rId13"/>
    <p:sldId id="273" r:id="rId14"/>
  </p:sldIdLst>
  <p:sldSz cx="12192635"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A55"/>
    <a:srgbClr val="EF6A57"/>
    <a:srgbClr val="211C18"/>
    <a:srgbClr val="F6F6F2"/>
    <a:srgbClr val="6C3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gs" Target="tags/tag53.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657" y="1143000"/>
            <a:ext cx="5486686"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0" Type="http://schemas.openxmlformats.org/officeDocument/2006/relationships/tags" Target="../tags/tag4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759" y="365125"/>
            <a:ext cx="2629159"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83" y="365125"/>
            <a:ext cx="7735062"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左右版多行文本-6项">
    <p:spTree>
      <p:nvGrpSpPr>
        <p:cNvPr id="1" name=""/>
        <p:cNvGrpSpPr/>
        <p:nvPr/>
      </p:nvGrpSpPr>
      <p:grpSpPr>
        <a:xfrm>
          <a:off x="0" y="0"/>
          <a:ext cx="0" cy="0"/>
          <a:chOff x="0" y="0"/>
          <a:chExt cx="0" cy="0"/>
        </a:xfrm>
      </p:grpSpPr>
      <p:sp>
        <p:nvSpPr>
          <p:cNvPr id="6" name="装饰  5"/>
          <p:cNvSpPr>
            <a:spLocks noGrp="1"/>
          </p:cNvSpPr>
          <p:nvPr>
            <p:ph type="body" idx="286263553" hasCustomPrompt="1"/>
            <p:custDataLst>
              <p:tags r:id="rId2"/>
            </p:custDataLst>
          </p:nvPr>
        </p:nvSpPr>
        <p:spPr>
          <a:xfrm>
            <a:off x="0" y="0"/>
            <a:ext cx="3581586" cy="6858000"/>
          </a:xfrm>
          <a:custGeom>
            <a:avLst/>
            <a:gdLst>
              <a:gd name="sw" fmla="*/ 1 w 282"/>
              <a:gd name="sh" fmla="*/ 1 h 540"/>
              <a:gd name="mins" fmla="min sw sh"/>
              <a:gd name="dsw" fmla="+- 0 sw mins"/>
              <a:gd name="dsh" fmla="+- 0 sh mins"/>
              <a:gd name="p0x0" fmla="*/ 282 w 282"/>
              <a:gd name="p0y0" fmla="*/ 0 h 540"/>
              <a:gd name="p0x1" fmla="*/ 0 w 282"/>
              <a:gd name="p0y1" fmla="*/ 0 h 540"/>
              <a:gd name="p0x2" fmla="*/ 0 w 282"/>
              <a:gd name="p0y2" fmla="*/ 540 h 540"/>
              <a:gd name="p0x3" fmla="*/ 282 w 282"/>
              <a:gd name="p0y3" fmla="*/ 540 h 540"/>
              <a:gd name="p0x4" fmla="*/ 282 w 282"/>
              <a:gd name="p0y4" fmla="*/ 0 h 540"/>
            </a:gdLst>
            <a:ahLst/>
            <a:cxnLst/>
            <a:pathLst>
              <a:path>
                <a:moveTo>
                  <a:pt x="p0x0" y="p0y0"/>
                </a:moveTo>
                <a:lnTo>
                  <a:pt x="p0x1" y="p0y1"/>
                </a:lnTo>
                <a:lnTo>
                  <a:pt x="p0x2" y="p0y2"/>
                </a:lnTo>
                <a:lnTo>
                  <a:pt x="p0x3" y="p0y3"/>
                </a:lnTo>
                <a:lnTo>
                  <a:pt x="p0x4" y="p0y4"/>
                </a:lnTo>
                <a:close/>
              </a:path>
            </a:pathLst>
          </a:custGeom>
          <a:gradFill>
            <a:gsLst>
              <a:gs pos="0">
                <a:schemeClr val="accent1">
                  <a:alpha val="100000"/>
                </a:schemeClr>
              </a:gs>
              <a:gs pos="100000">
                <a:schemeClr val="accent1">
                  <a:alpha val="100000"/>
                </a:schemeClr>
              </a:gs>
            </a:gsLst>
            <a:lin ang="5400000" scaled="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7826049" hasCustomPrompt="1"/>
            <p:custDataLst>
              <p:tags r:id="rId3"/>
            </p:custDataLst>
          </p:nvPr>
        </p:nvSpPr>
        <p:spPr>
          <a:xfrm>
            <a:off x="609632" y="609600"/>
            <a:ext cx="2362323" cy="2286000"/>
          </a:xfrm>
          <a:noFill/>
        </p:spPr>
        <p:txBody>
          <a:bodyPr lIns="0" tIns="0" rIns="0" bIns="0" anchor="ctr">
            <a:normAutofit/>
          </a:bodyPr>
          <a:lstStyle>
            <a:lvl1pPr marL="0" indent="0" algn="l">
              <a:spcBef>
                <a:spcPct val="0"/>
              </a:spcBef>
              <a:spcAft>
                <a:spcPct val="0"/>
              </a:spcAft>
              <a:buNone/>
              <a:defRPr sz="4400" b="0" spc="0">
                <a:solidFill>
                  <a:schemeClr val="tx1"/>
                </a:solidFill>
              </a:defRPr>
            </a:lvl1pPr>
          </a:lstStyle>
          <a:p>
            <a:r>
              <a:rPr lang="zh-CN" altLang="en-US"/>
              <a:t>单击此处添加标题</a:t>
            </a:r>
            <a:endParaRPr lang="zh-CN" altLang="en-US"/>
          </a:p>
        </p:txBody>
      </p:sp>
      <p:sp>
        <p:nvSpPr>
          <p:cNvPr id="8" name="文本占位符 7"/>
          <p:cNvSpPr>
            <a:spLocks noGrp="1"/>
          </p:cNvSpPr>
          <p:nvPr>
            <p:ph type="body" idx="17826817" hasCustomPrompt="1"/>
            <p:custDataLst>
              <p:tags r:id="rId4"/>
            </p:custDataLst>
          </p:nvPr>
        </p:nvSpPr>
        <p:spPr>
          <a:xfrm>
            <a:off x="609632" y="3200400"/>
            <a:ext cx="2362323"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9" name="文本占位符 8"/>
          <p:cNvSpPr>
            <a:spLocks noGrp="1"/>
          </p:cNvSpPr>
          <p:nvPr>
            <p:ph type="body" idx="51446017" hasCustomPrompt="1"/>
            <p:custDataLst>
              <p:tags r:id="rId5"/>
            </p:custDataLst>
          </p:nvPr>
        </p:nvSpPr>
        <p:spPr>
          <a:xfrm>
            <a:off x="4191218" y="9144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51446785" hasCustomPrompt="1"/>
            <p:custDataLst>
              <p:tags r:id="rId6"/>
            </p:custDataLst>
          </p:nvPr>
        </p:nvSpPr>
        <p:spPr>
          <a:xfrm>
            <a:off x="4191218" y="14732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文本占位符 10"/>
          <p:cNvSpPr>
            <a:spLocks noGrp="1"/>
          </p:cNvSpPr>
          <p:nvPr>
            <p:ph type="body" idx="51511553" hasCustomPrompt="1"/>
            <p:custDataLst>
              <p:tags r:id="rId7"/>
            </p:custDataLst>
          </p:nvPr>
        </p:nvSpPr>
        <p:spPr>
          <a:xfrm>
            <a:off x="6807554" y="9144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2" name="文本占位符 11"/>
          <p:cNvSpPr>
            <a:spLocks noGrp="1"/>
          </p:cNvSpPr>
          <p:nvPr>
            <p:ph type="body" idx="51512321" hasCustomPrompt="1"/>
            <p:custDataLst>
              <p:tags r:id="rId8"/>
            </p:custDataLst>
          </p:nvPr>
        </p:nvSpPr>
        <p:spPr>
          <a:xfrm>
            <a:off x="6807554" y="14732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3" name="文本占位符 12"/>
          <p:cNvSpPr>
            <a:spLocks noGrp="1"/>
          </p:cNvSpPr>
          <p:nvPr>
            <p:ph type="body" idx="51577089" hasCustomPrompt="1"/>
            <p:custDataLst>
              <p:tags r:id="rId9"/>
            </p:custDataLst>
          </p:nvPr>
        </p:nvSpPr>
        <p:spPr>
          <a:xfrm>
            <a:off x="9423891" y="9144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51577857" hasCustomPrompt="1"/>
            <p:custDataLst>
              <p:tags r:id="rId10"/>
            </p:custDataLst>
          </p:nvPr>
        </p:nvSpPr>
        <p:spPr>
          <a:xfrm>
            <a:off x="9423891" y="14732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51642625" hasCustomPrompt="1"/>
            <p:custDataLst>
              <p:tags r:id="rId11"/>
            </p:custDataLst>
          </p:nvPr>
        </p:nvSpPr>
        <p:spPr>
          <a:xfrm>
            <a:off x="4191218" y="37592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6" name="文本占位符 15"/>
          <p:cNvSpPr>
            <a:spLocks noGrp="1"/>
          </p:cNvSpPr>
          <p:nvPr>
            <p:ph type="body" idx="51643393" hasCustomPrompt="1"/>
            <p:custDataLst>
              <p:tags r:id="rId12"/>
            </p:custDataLst>
          </p:nvPr>
        </p:nvSpPr>
        <p:spPr>
          <a:xfrm>
            <a:off x="4191218" y="43180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文本占位符 16"/>
          <p:cNvSpPr>
            <a:spLocks noGrp="1"/>
          </p:cNvSpPr>
          <p:nvPr>
            <p:ph type="body" idx="51708161" hasCustomPrompt="1"/>
            <p:custDataLst>
              <p:tags r:id="rId13"/>
            </p:custDataLst>
          </p:nvPr>
        </p:nvSpPr>
        <p:spPr>
          <a:xfrm>
            <a:off x="6807554" y="37592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51708929" hasCustomPrompt="1"/>
            <p:custDataLst>
              <p:tags r:id="rId14"/>
            </p:custDataLst>
          </p:nvPr>
        </p:nvSpPr>
        <p:spPr>
          <a:xfrm>
            <a:off x="6807554" y="43180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文本占位符 18"/>
          <p:cNvSpPr>
            <a:spLocks noGrp="1"/>
          </p:cNvSpPr>
          <p:nvPr>
            <p:ph type="body" idx="51773697" hasCustomPrompt="1"/>
            <p:custDataLst>
              <p:tags r:id="rId15"/>
            </p:custDataLst>
          </p:nvPr>
        </p:nvSpPr>
        <p:spPr>
          <a:xfrm>
            <a:off x="9423891" y="37592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0" name="文本占位符 19"/>
          <p:cNvSpPr>
            <a:spLocks noGrp="1"/>
          </p:cNvSpPr>
          <p:nvPr>
            <p:ph type="body" idx="51774465" hasCustomPrompt="1"/>
            <p:custDataLst>
              <p:tags r:id="rId16"/>
            </p:custDataLst>
          </p:nvPr>
        </p:nvSpPr>
        <p:spPr>
          <a:xfrm>
            <a:off x="9423891" y="43180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左右版多行文本-3项">
    <p:spTree>
      <p:nvGrpSpPr>
        <p:cNvPr id="1" name=""/>
        <p:cNvGrpSpPr/>
        <p:nvPr/>
      </p:nvGrpSpPr>
      <p:grpSpPr>
        <a:xfrm>
          <a:off x="0" y="0"/>
          <a:ext cx="0" cy="0"/>
          <a:chOff x="0" y="0"/>
          <a:chExt cx="0" cy="0"/>
        </a:xfrm>
      </p:grpSpPr>
      <p:sp>
        <p:nvSpPr>
          <p:cNvPr id="6" name="装饰  5"/>
          <p:cNvSpPr>
            <a:spLocks noGrp="1"/>
          </p:cNvSpPr>
          <p:nvPr>
            <p:ph type="body" idx="286263553" hasCustomPrompt="1"/>
            <p:custDataLst>
              <p:tags r:id="rId2"/>
            </p:custDataLst>
          </p:nvPr>
        </p:nvSpPr>
        <p:spPr>
          <a:xfrm>
            <a:off x="0" y="0"/>
            <a:ext cx="4648442" cy="6858000"/>
          </a:xfrm>
          <a:custGeom>
            <a:avLst/>
            <a:gdLst>
              <a:gd name="sw" fmla="*/ 1 w 366"/>
              <a:gd name="sh" fmla="*/ 1 h 540"/>
              <a:gd name="mins" fmla="min sw sh"/>
              <a:gd name="dsw" fmla="+- 0 sw mins"/>
              <a:gd name="dsh" fmla="+- 0 sh mins"/>
              <a:gd name="p0x0" fmla="*/ 366 w 366"/>
              <a:gd name="p0y0" fmla="*/ 0 h 540"/>
              <a:gd name="p0x1" fmla="*/ 0 w 366"/>
              <a:gd name="p0y1" fmla="*/ 0 h 540"/>
              <a:gd name="p0x2" fmla="*/ 0 w 366"/>
              <a:gd name="p0y2" fmla="*/ 540 h 540"/>
              <a:gd name="p0x3" fmla="*/ 366 w 366"/>
              <a:gd name="p0y3" fmla="*/ 540 h 540"/>
              <a:gd name="p0x4" fmla="*/ 366 w 366"/>
              <a:gd name="p0y4" fmla="*/ 0 h 540"/>
            </a:gdLst>
            <a:ahLst/>
            <a:cxnLst/>
            <a:pathLst>
              <a:path>
                <a:moveTo>
                  <a:pt x="p0x0" y="p0y0"/>
                </a:moveTo>
                <a:lnTo>
                  <a:pt x="p0x1" y="p0y1"/>
                </a:lnTo>
                <a:lnTo>
                  <a:pt x="p0x2" y="p0y2"/>
                </a:lnTo>
                <a:lnTo>
                  <a:pt x="p0x3" y="p0y3"/>
                </a:lnTo>
                <a:lnTo>
                  <a:pt x="p0x4" y="p0y4"/>
                </a:lnTo>
                <a:close/>
              </a:path>
            </a:pathLst>
          </a:custGeom>
          <a:gradFill>
            <a:gsLst>
              <a:gs pos="0">
                <a:schemeClr val="accent1">
                  <a:alpha val="100000"/>
                </a:schemeClr>
              </a:gs>
              <a:gs pos="100000">
                <a:schemeClr val="accent1">
                  <a:alpha val="100000"/>
                </a:schemeClr>
              </a:gs>
            </a:gsLst>
            <a:lin ang="5400000" scaled="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7826049" hasCustomPrompt="1"/>
            <p:custDataLst>
              <p:tags r:id="rId3"/>
            </p:custDataLst>
          </p:nvPr>
        </p:nvSpPr>
        <p:spPr>
          <a:xfrm>
            <a:off x="609632" y="609600"/>
            <a:ext cx="3429179" cy="1524000"/>
          </a:xfrm>
          <a:noFill/>
        </p:spPr>
        <p:txBody>
          <a:bodyPr lIns="0" tIns="0" rIns="0" bIns="0" anchor="ctr">
            <a:normAutofit/>
          </a:bodyPr>
          <a:lstStyle>
            <a:lvl1pPr marL="0" indent="0" algn="l">
              <a:spcBef>
                <a:spcPct val="0"/>
              </a:spcBef>
              <a:spcAft>
                <a:spcPct val="0"/>
              </a:spcAft>
              <a:buNone/>
              <a:defRPr sz="4400" b="0" spc="0">
                <a:solidFill>
                  <a:schemeClr val="tx1"/>
                </a:solidFill>
              </a:defRPr>
            </a:lvl1pPr>
          </a:lstStyle>
          <a:p>
            <a:r>
              <a:rPr lang="zh-CN" altLang="en-US"/>
              <a:t>单击此处添加标题</a:t>
            </a:r>
            <a:endParaRPr lang="zh-CN" altLang="en-US"/>
          </a:p>
        </p:txBody>
      </p:sp>
      <p:sp>
        <p:nvSpPr>
          <p:cNvPr id="8" name="文本占位符 7"/>
          <p:cNvSpPr>
            <a:spLocks noGrp="1"/>
          </p:cNvSpPr>
          <p:nvPr>
            <p:ph type="body" idx="17826817" hasCustomPrompt="1"/>
            <p:custDataLst>
              <p:tags r:id="rId4"/>
            </p:custDataLst>
          </p:nvPr>
        </p:nvSpPr>
        <p:spPr>
          <a:xfrm>
            <a:off x="609632" y="2438400"/>
            <a:ext cx="3429179" cy="3657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9" name="文本占位符 8"/>
          <p:cNvSpPr>
            <a:spLocks noGrp="1"/>
          </p:cNvSpPr>
          <p:nvPr>
            <p:ph type="body" idx="51446017" hasCustomPrompt="1"/>
            <p:custDataLst>
              <p:tags r:id="rId5"/>
            </p:custDataLst>
          </p:nvPr>
        </p:nvSpPr>
        <p:spPr>
          <a:xfrm>
            <a:off x="5258074" y="609600"/>
            <a:ext cx="6324929"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51446785" hasCustomPrompt="1"/>
            <p:custDataLst>
              <p:tags r:id="rId6"/>
            </p:custDataLst>
          </p:nvPr>
        </p:nvSpPr>
        <p:spPr>
          <a:xfrm>
            <a:off x="5258074" y="1168400"/>
            <a:ext cx="6324929"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文本占位符 10"/>
          <p:cNvSpPr>
            <a:spLocks noGrp="1"/>
          </p:cNvSpPr>
          <p:nvPr>
            <p:ph type="body" idx="51511553" hasCustomPrompt="1"/>
            <p:custDataLst>
              <p:tags r:id="rId7"/>
            </p:custDataLst>
          </p:nvPr>
        </p:nvSpPr>
        <p:spPr>
          <a:xfrm>
            <a:off x="5258074" y="2692400"/>
            <a:ext cx="6324929"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2" name="文本占位符 11"/>
          <p:cNvSpPr>
            <a:spLocks noGrp="1"/>
          </p:cNvSpPr>
          <p:nvPr>
            <p:ph type="body" idx="51512321" hasCustomPrompt="1"/>
            <p:custDataLst>
              <p:tags r:id="rId8"/>
            </p:custDataLst>
          </p:nvPr>
        </p:nvSpPr>
        <p:spPr>
          <a:xfrm>
            <a:off x="5258074" y="3251200"/>
            <a:ext cx="6324929"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3" name="文本占位符 12"/>
          <p:cNvSpPr>
            <a:spLocks noGrp="1"/>
          </p:cNvSpPr>
          <p:nvPr>
            <p:ph type="body" idx="51577089" hasCustomPrompt="1"/>
            <p:custDataLst>
              <p:tags r:id="rId9"/>
            </p:custDataLst>
          </p:nvPr>
        </p:nvSpPr>
        <p:spPr>
          <a:xfrm>
            <a:off x="5258074" y="4775200"/>
            <a:ext cx="6324929"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51577857" hasCustomPrompt="1"/>
            <p:custDataLst>
              <p:tags r:id="rId10"/>
            </p:custDataLst>
          </p:nvPr>
        </p:nvSpPr>
        <p:spPr>
          <a:xfrm>
            <a:off x="5258074" y="5334000"/>
            <a:ext cx="6324929"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83" y="1825625"/>
            <a:ext cx="518211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808" y="1825625"/>
            <a:ext cx="518211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871" y="1681163"/>
            <a:ext cx="515829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871" y="2505075"/>
            <a:ext cx="5158295"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808" y="1681163"/>
            <a:ext cx="518369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808" y="2505075"/>
            <a:ext cx="518369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4"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698" y="987425"/>
            <a:ext cx="617280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871" y="2057400"/>
            <a:ext cx="393262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4"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698" y="987425"/>
            <a:ext cx="6172808"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71" y="2057400"/>
            <a:ext cx="393262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759" y="365125"/>
            <a:ext cx="2629159"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83" y="365125"/>
            <a:ext cx="7735062"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版多行文本-6项">
    <p:spTree>
      <p:nvGrpSpPr>
        <p:cNvPr id="1" name=""/>
        <p:cNvGrpSpPr/>
        <p:nvPr/>
      </p:nvGrpSpPr>
      <p:grpSpPr>
        <a:xfrm>
          <a:off x="0" y="0"/>
          <a:ext cx="0" cy="0"/>
          <a:chOff x="0" y="0"/>
          <a:chExt cx="0" cy="0"/>
        </a:xfrm>
      </p:grpSpPr>
      <p:sp>
        <p:nvSpPr>
          <p:cNvPr id="6" name="装饰  5"/>
          <p:cNvSpPr>
            <a:spLocks noGrp="1"/>
          </p:cNvSpPr>
          <p:nvPr>
            <p:ph type="body" idx="286263553" hasCustomPrompt="1"/>
            <p:custDataLst>
              <p:tags r:id="rId2"/>
            </p:custDataLst>
          </p:nvPr>
        </p:nvSpPr>
        <p:spPr>
          <a:xfrm>
            <a:off x="0" y="0"/>
            <a:ext cx="3581586" cy="6858000"/>
          </a:xfrm>
          <a:custGeom>
            <a:avLst/>
            <a:gdLst>
              <a:gd name="sw" fmla="*/ 1 w 282"/>
              <a:gd name="sh" fmla="*/ 1 h 540"/>
              <a:gd name="mins" fmla="min sw sh"/>
              <a:gd name="dsw" fmla="+- 0 sw mins"/>
              <a:gd name="dsh" fmla="+- 0 sh mins"/>
              <a:gd name="p0x0" fmla="*/ 282 w 282"/>
              <a:gd name="p0y0" fmla="*/ 0 h 540"/>
              <a:gd name="p0x1" fmla="*/ 0 w 282"/>
              <a:gd name="p0y1" fmla="*/ 0 h 540"/>
              <a:gd name="p0x2" fmla="*/ 0 w 282"/>
              <a:gd name="p0y2" fmla="*/ 540 h 540"/>
              <a:gd name="p0x3" fmla="*/ 282 w 282"/>
              <a:gd name="p0y3" fmla="*/ 540 h 540"/>
              <a:gd name="p0x4" fmla="*/ 282 w 282"/>
              <a:gd name="p0y4" fmla="*/ 0 h 540"/>
            </a:gdLst>
            <a:ahLst/>
            <a:cxnLst/>
            <a:pathLst>
              <a:path>
                <a:moveTo>
                  <a:pt x="p0x0" y="p0y0"/>
                </a:moveTo>
                <a:lnTo>
                  <a:pt x="p0x1" y="p0y1"/>
                </a:lnTo>
                <a:lnTo>
                  <a:pt x="p0x2" y="p0y2"/>
                </a:lnTo>
                <a:lnTo>
                  <a:pt x="p0x3" y="p0y3"/>
                </a:lnTo>
                <a:lnTo>
                  <a:pt x="p0x4" y="p0y4"/>
                </a:lnTo>
                <a:close/>
              </a:path>
            </a:pathLst>
          </a:custGeom>
          <a:gradFill>
            <a:gsLst>
              <a:gs pos="0">
                <a:schemeClr val="accent1">
                  <a:alpha val="100000"/>
                </a:schemeClr>
              </a:gs>
              <a:gs pos="100000">
                <a:schemeClr val="accent1">
                  <a:alpha val="100000"/>
                </a:schemeClr>
              </a:gs>
            </a:gsLst>
            <a:lin ang="5400000" scaled="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7826049" hasCustomPrompt="1"/>
            <p:custDataLst>
              <p:tags r:id="rId3"/>
            </p:custDataLst>
          </p:nvPr>
        </p:nvSpPr>
        <p:spPr>
          <a:xfrm>
            <a:off x="609632" y="609600"/>
            <a:ext cx="2362323" cy="2286000"/>
          </a:xfrm>
          <a:noFill/>
        </p:spPr>
        <p:txBody>
          <a:bodyPr lIns="0" tIns="0" rIns="0" bIns="0" anchor="ctr">
            <a:normAutofit/>
          </a:bodyPr>
          <a:lstStyle>
            <a:lvl1pPr marL="0" indent="0" algn="l">
              <a:spcBef>
                <a:spcPct val="0"/>
              </a:spcBef>
              <a:spcAft>
                <a:spcPct val="0"/>
              </a:spcAft>
              <a:buNone/>
              <a:defRPr sz="4400" b="0" spc="0">
                <a:solidFill>
                  <a:schemeClr val="tx1"/>
                </a:solidFill>
              </a:defRPr>
            </a:lvl1pPr>
          </a:lstStyle>
          <a:p>
            <a:r>
              <a:rPr lang="zh-CN" altLang="en-US"/>
              <a:t>单击此处添加标题</a:t>
            </a:r>
            <a:endParaRPr lang="zh-CN" altLang="en-US"/>
          </a:p>
        </p:txBody>
      </p:sp>
      <p:sp>
        <p:nvSpPr>
          <p:cNvPr id="8" name="文本占位符 7"/>
          <p:cNvSpPr>
            <a:spLocks noGrp="1"/>
          </p:cNvSpPr>
          <p:nvPr>
            <p:ph type="body" idx="17826817" hasCustomPrompt="1"/>
            <p:custDataLst>
              <p:tags r:id="rId4"/>
            </p:custDataLst>
          </p:nvPr>
        </p:nvSpPr>
        <p:spPr>
          <a:xfrm>
            <a:off x="609632" y="3200400"/>
            <a:ext cx="2362323"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9" name="文本占位符 8"/>
          <p:cNvSpPr>
            <a:spLocks noGrp="1"/>
          </p:cNvSpPr>
          <p:nvPr>
            <p:ph type="body" idx="51446017" hasCustomPrompt="1"/>
            <p:custDataLst>
              <p:tags r:id="rId5"/>
            </p:custDataLst>
          </p:nvPr>
        </p:nvSpPr>
        <p:spPr>
          <a:xfrm>
            <a:off x="4191218" y="9144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0" name="文本占位符 9"/>
          <p:cNvSpPr>
            <a:spLocks noGrp="1"/>
          </p:cNvSpPr>
          <p:nvPr>
            <p:ph type="body" idx="51446785" hasCustomPrompt="1"/>
            <p:custDataLst>
              <p:tags r:id="rId6"/>
            </p:custDataLst>
          </p:nvPr>
        </p:nvSpPr>
        <p:spPr>
          <a:xfrm>
            <a:off x="4191218" y="14732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文本占位符 10"/>
          <p:cNvSpPr>
            <a:spLocks noGrp="1"/>
          </p:cNvSpPr>
          <p:nvPr>
            <p:ph type="body" idx="51511553" hasCustomPrompt="1"/>
            <p:custDataLst>
              <p:tags r:id="rId7"/>
            </p:custDataLst>
          </p:nvPr>
        </p:nvSpPr>
        <p:spPr>
          <a:xfrm>
            <a:off x="6807554" y="9144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2" name="文本占位符 11"/>
          <p:cNvSpPr>
            <a:spLocks noGrp="1"/>
          </p:cNvSpPr>
          <p:nvPr>
            <p:ph type="body" idx="51512321" hasCustomPrompt="1"/>
            <p:custDataLst>
              <p:tags r:id="rId8"/>
            </p:custDataLst>
          </p:nvPr>
        </p:nvSpPr>
        <p:spPr>
          <a:xfrm>
            <a:off x="6807554" y="14732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3" name="文本占位符 12"/>
          <p:cNvSpPr>
            <a:spLocks noGrp="1"/>
          </p:cNvSpPr>
          <p:nvPr>
            <p:ph type="body" idx="51577089" hasCustomPrompt="1"/>
            <p:custDataLst>
              <p:tags r:id="rId9"/>
            </p:custDataLst>
          </p:nvPr>
        </p:nvSpPr>
        <p:spPr>
          <a:xfrm>
            <a:off x="9423891" y="9144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51577857" hasCustomPrompt="1"/>
            <p:custDataLst>
              <p:tags r:id="rId10"/>
            </p:custDataLst>
          </p:nvPr>
        </p:nvSpPr>
        <p:spPr>
          <a:xfrm>
            <a:off x="9423891" y="14732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51642625" hasCustomPrompt="1"/>
            <p:custDataLst>
              <p:tags r:id="rId11"/>
            </p:custDataLst>
          </p:nvPr>
        </p:nvSpPr>
        <p:spPr>
          <a:xfrm>
            <a:off x="4191218" y="37592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6" name="文本占位符 15"/>
          <p:cNvSpPr>
            <a:spLocks noGrp="1"/>
          </p:cNvSpPr>
          <p:nvPr>
            <p:ph type="body" idx="51643393" hasCustomPrompt="1"/>
            <p:custDataLst>
              <p:tags r:id="rId12"/>
            </p:custDataLst>
          </p:nvPr>
        </p:nvSpPr>
        <p:spPr>
          <a:xfrm>
            <a:off x="4191218" y="43180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文本占位符 16"/>
          <p:cNvSpPr>
            <a:spLocks noGrp="1"/>
          </p:cNvSpPr>
          <p:nvPr>
            <p:ph type="body" idx="51708161" hasCustomPrompt="1"/>
            <p:custDataLst>
              <p:tags r:id="rId13"/>
            </p:custDataLst>
          </p:nvPr>
        </p:nvSpPr>
        <p:spPr>
          <a:xfrm>
            <a:off x="6807554" y="37592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51708929" hasCustomPrompt="1"/>
            <p:custDataLst>
              <p:tags r:id="rId14"/>
            </p:custDataLst>
          </p:nvPr>
        </p:nvSpPr>
        <p:spPr>
          <a:xfrm>
            <a:off x="6807554" y="43180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文本占位符 18"/>
          <p:cNvSpPr>
            <a:spLocks noGrp="1"/>
          </p:cNvSpPr>
          <p:nvPr>
            <p:ph type="body" idx="51773697" hasCustomPrompt="1"/>
            <p:custDataLst>
              <p:tags r:id="rId15"/>
            </p:custDataLst>
          </p:nvPr>
        </p:nvSpPr>
        <p:spPr>
          <a:xfrm>
            <a:off x="9423891" y="3759200"/>
            <a:ext cx="2159112"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0" name="文本占位符 19"/>
          <p:cNvSpPr>
            <a:spLocks noGrp="1"/>
          </p:cNvSpPr>
          <p:nvPr>
            <p:ph type="body" idx="51774465" hasCustomPrompt="1"/>
            <p:custDataLst>
              <p:tags r:id="rId16"/>
            </p:custDataLst>
          </p:nvPr>
        </p:nvSpPr>
        <p:spPr>
          <a:xfrm>
            <a:off x="9423891" y="4318000"/>
            <a:ext cx="2159112"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左右版多行文本-3项">
    <p:spTree>
      <p:nvGrpSpPr>
        <p:cNvPr id="1" name=""/>
        <p:cNvGrpSpPr/>
        <p:nvPr/>
      </p:nvGrpSpPr>
      <p:grpSpPr>
        <a:xfrm>
          <a:off x="0" y="0"/>
          <a:ext cx="0" cy="0"/>
          <a:chOff x="0" y="0"/>
          <a:chExt cx="0" cy="0"/>
        </a:xfrm>
      </p:grpSpPr>
      <p:sp>
        <p:nvSpPr>
          <p:cNvPr id="6" name="装饰  5"/>
          <p:cNvSpPr>
            <a:spLocks noGrp="1"/>
          </p:cNvSpPr>
          <p:nvPr>
            <p:ph type="body" idx="286263553" hasCustomPrompt="1"/>
            <p:custDataLst>
              <p:tags r:id="rId2"/>
            </p:custDataLst>
          </p:nvPr>
        </p:nvSpPr>
        <p:spPr>
          <a:xfrm>
            <a:off x="0" y="0"/>
            <a:ext cx="4648442" cy="6858000"/>
          </a:xfrm>
          <a:custGeom>
            <a:avLst/>
            <a:gdLst>
              <a:gd name="sw" fmla="*/ 1 w 366"/>
              <a:gd name="sh" fmla="*/ 1 h 540"/>
              <a:gd name="mins" fmla="min sw sh"/>
              <a:gd name="dsw" fmla="+- 0 sw mins"/>
              <a:gd name="dsh" fmla="+- 0 sh mins"/>
              <a:gd name="p0x0" fmla="*/ 366 w 366"/>
              <a:gd name="p0y0" fmla="*/ 0 h 540"/>
              <a:gd name="p0x1" fmla="*/ 0 w 366"/>
              <a:gd name="p0y1" fmla="*/ 0 h 540"/>
              <a:gd name="p0x2" fmla="*/ 0 w 366"/>
              <a:gd name="p0y2" fmla="*/ 540 h 540"/>
              <a:gd name="p0x3" fmla="*/ 366 w 366"/>
              <a:gd name="p0y3" fmla="*/ 540 h 540"/>
              <a:gd name="p0x4" fmla="*/ 366 w 366"/>
              <a:gd name="p0y4" fmla="*/ 0 h 540"/>
            </a:gdLst>
            <a:ahLst/>
            <a:cxnLst/>
            <a:pathLst>
              <a:path>
                <a:moveTo>
                  <a:pt x="p0x0" y="p0y0"/>
                </a:moveTo>
                <a:lnTo>
                  <a:pt x="p0x1" y="p0y1"/>
                </a:lnTo>
                <a:lnTo>
                  <a:pt x="p0x2" y="p0y2"/>
                </a:lnTo>
                <a:lnTo>
                  <a:pt x="p0x3" y="p0y3"/>
                </a:lnTo>
                <a:lnTo>
                  <a:pt x="p0x4" y="p0y4"/>
                </a:lnTo>
                <a:close/>
              </a:path>
            </a:pathLst>
          </a:custGeom>
          <a:gradFill>
            <a:gsLst>
              <a:gs pos="0">
                <a:schemeClr val="accent1">
                  <a:alpha val="100000"/>
                </a:schemeClr>
              </a:gs>
              <a:gs pos="100000">
                <a:schemeClr val="accent1">
                  <a:alpha val="100000"/>
                </a:schemeClr>
              </a:gs>
            </a:gsLst>
            <a:lin ang="5400000" scaled="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7" name="标题 6"/>
          <p:cNvSpPr>
            <a:spLocks noGrp="1"/>
          </p:cNvSpPr>
          <p:nvPr>
            <p:ph type="ctrTitle" idx="17826049" hasCustomPrompt="1"/>
            <p:custDataLst>
              <p:tags r:id="rId3"/>
            </p:custDataLst>
          </p:nvPr>
        </p:nvSpPr>
        <p:spPr>
          <a:xfrm>
            <a:off x="609632" y="609600"/>
            <a:ext cx="3429179" cy="1524000"/>
          </a:xfrm>
          <a:noFill/>
        </p:spPr>
        <p:txBody>
          <a:bodyPr lIns="0" tIns="0" rIns="0" bIns="0" anchor="ctr">
            <a:normAutofit/>
          </a:bodyPr>
          <a:lstStyle>
            <a:lvl1pPr marL="0" indent="0" algn="l">
              <a:spcBef>
                <a:spcPct val="0"/>
              </a:spcBef>
              <a:spcAft>
                <a:spcPct val="0"/>
              </a:spcAft>
              <a:buNone/>
              <a:defRPr sz="4400" b="0" spc="0">
                <a:solidFill>
                  <a:schemeClr val="tx1"/>
                </a:solidFill>
              </a:defRPr>
            </a:lvl1pPr>
          </a:lstStyle>
          <a:p>
            <a:r>
              <a:rPr lang="zh-CN" altLang="en-US"/>
              <a:t>单击此处添加标题</a:t>
            </a:r>
            <a:endParaRPr lang="zh-CN" altLang="en-US"/>
          </a:p>
        </p:txBody>
      </p:sp>
      <p:sp>
        <p:nvSpPr>
          <p:cNvPr id="8" name="文本占位符 7"/>
          <p:cNvSpPr>
            <a:spLocks noGrp="1"/>
          </p:cNvSpPr>
          <p:nvPr>
            <p:ph type="body" idx="17826817" hasCustomPrompt="1"/>
            <p:custDataLst>
              <p:tags r:id="rId4"/>
            </p:custDataLst>
          </p:nvPr>
        </p:nvSpPr>
        <p:spPr>
          <a:xfrm>
            <a:off x="609632" y="2438400"/>
            <a:ext cx="3429179" cy="3657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9" name="文本占位符 8"/>
          <p:cNvSpPr>
            <a:spLocks noGrp="1"/>
          </p:cNvSpPr>
          <p:nvPr>
            <p:ph type="body" idx="51446017" hasCustomPrompt="1"/>
            <p:custDataLst>
              <p:tags r:id="rId5"/>
            </p:custDataLst>
          </p:nvPr>
        </p:nvSpPr>
        <p:spPr>
          <a:xfrm>
            <a:off x="5258074" y="609600"/>
            <a:ext cx="6324929"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0" name="文本占位符 9"/>
          <p:cNvSpPr>
            <a:spLocks noGrp="1"/>
          </p:cNvSpPr>
          <p:nvPr>
            <p:ph type="body" idx="51446785" hasCustomPrompt="1"/>
            <p:custDataLst>
              <p:tags r:id="rId6"/>
            </p:custDataLst>
          </p:nvPr>
        </p:nvSpPr>
        <p:spPr>
          <a:xfrm>
            <a:off x="5258074" y="1168400"/>
            <a:ext cx="6324929"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1" name="文本占位符 10"/>
          <p:cNvSpPr>
            <a:spLocks noGrp="1"/>
          </p:cNvSpPr>
          <p:nvPr>
            <p:ph type="body" idx="51511553" hasCustomPrompt="1"/>
            <p:custDataLst>
              <p:tags r:id="rId7"/>
            </p:custDataLst>
          </p:nvPr>
        </p:nvSpPr>
        <p:spPr>
          <a:xfrm>
            <a:off x="5258074" y="2692400"/>
            <a:ext cx="6324929"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2" name="文本占位符 11"/>
          <p:cNvSpPr>
            <a:spLocks noGrp="1"/>
          </p:cNvSpPr>
          <p:nvPr>
            <p:ph type="body" idx="51512321" hasCustomPrompt="1"/>
            <p:custDataLst>
              <p:tags r:id="rId8"/>
            </p:custDataLst>
          </p:nvPr>
        </p:nvSpPr>
        <p:spPr>
          <a:xfrm>
            <a:off x="5258074" y="3251200"/>
            <a:ext cx="6324929"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3" name="文本占位符 12"/>
          <p:cNvSpPr>
            <a:spLocks noGrp="1"/>
          </p:cNvSpPr>
          <p:nvPr>
            <p:ph type="body" idx="51577089" hasCustomPrompt="1"/>
            <p:custDataLst>
              <p:tags r:id="rId9"/>
            </p:custDataLst>
          </p:nvPr>
        </p:nvSpPr>
        <p:spPr>
          <a:xfrm>
            <a:off x="5258074" y="4775200"/>
            <a:ext cx="6324929" cy="406400"/>
          </a:xfrm>
          <a:noFill/>
        </p:spPr>
        <p:txBody>
          <a:bodyPr lIns="0" tIns="0" rIns="0" bIns="0" anchor="b">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51577857" hasCustomPrompt="1"/>
            <p:custDataLst>
              <p:tags r:id="rId10"/>
            </p:custDataLst>
          </p:nvPr>
        </p:nvSpPr>
        <p:spPr>
          <a:xfrm>
            <a:off x="5258074" y="5334000"/>
            <a:ext cx="6324929"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83" y="1825625"/>
            <a:ext cx="518211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808" y="1825625"/>
            <a:ext cx="518211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871" y="1681163"/>
            <a:ext cx="515829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871" y="2505075"/>
            <a:ext cx="5158295"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808" y="1681163"/>
            <a:ext cx="518369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808" y="2505075"/>
            <a:ext cx="518369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4"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698" y="987425"/>
            <a:ext cx="617280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871" y="2057400"/>
            <a:ext cx="393262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4"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698" y="987425"/>
            <a:ext cx="6172808"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71" y="2057400"/>
            <a:ext cx="393262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jpe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5" Type="http://schemas.openxmlformats.org/officeDocument/2006/relationships/slideLayout" Target="../slideLayouts/slideLayout1.xml"/><Relationship Id="rId14" Type="http://schemas.openxmlformats.org/officeDocument/2006/relationships/image" Target="../media/image14.png"/><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79.png"/></Relationships>
</file>

<file path=ppt/slides/_rels/slide2.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svg"/><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3" Type="http://schemas.openxmlformats.org/officeDocument/2006/relationships/image" Target="../media/image17.svg"/><Relationship Id="rId2" Type="http://schemas.openxmlformats.org/officeDocument/2006/relationships/image" Target="../media/image16.png"/><Relationship Id="rId16" Type="http://schemas.openxmlformats.org/officeDocument/2006/relationships/slideLayout" Target="../slideLayouts/slideLayout1.xml"/><Relationship Id="rId15" Type="http://schemas.openxmlformats.org/officeDocument/2006/relationships/image" Target="../media/image29.svg"/><Relationship Id="rId14" Type="http://schemas.openxmlformats.org/officeDocument/2006/relationships/image" Target="../media/image28.png"/><Relationship Id="rId13" Type="http://schemas.openxmlformats.org/officeDocument/2006/relationships/image" Target="../media/image27.svg"/><Relationship Id="rId12" Type="http://schemas.openxmlformats.org/officeDocument/2006/relationships/image" Target="../media/image26.png"/><Relationship Id="rId11" Type="http://schemas.openxmlformats.org/officeDocument/2006/relationships/image" Target="../media/image25.svg"/><Relationship Id="rId10" Type="http://schemas.openxmlformats.org/officeDocument/2006/relationships/image" Target="../media/image24.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svg"/><Relationship Id="rId7" Type="http://schemas.openxmlformats.org/officeDocument/2006/relationships/image" Target="../media/image36.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31.svg"/><Relationship Id="rId10" Type="http://schemas.openxmlformats.org/officeDocument/2006/relationships/slideLayout" Target="../slideLayouts/slideLayout1.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9" Type="http://schemas.openxmlformats.org/officeDocument/2006/relationships/image" Target="../media/image47.svg"/><Relationship Id="rId8" Type="http://schemas.openxmlformats.org/officeDocument/2006/relationships/image" Target="../media/image46.png"/><Relationship Id="rId7" Type="http://schemas.openxmlformats.org/officeDocument/2006/relationships/image" Target="../media/image45.jpe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40.jpeg"/><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jpeg"/><Relationship Id="rId7" Type="http://schemas.openxmlformats.org/officeDocument/2006/relationships/image" Target="../media/image53.svg"/><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3" Type="http://schemas.openxmlformats.org/officeDocument/2006/relationships/image" Target="../media/image49.svg"/><Relationship Id="rId2" Type="http://schemas.openxmlformats.org/officeDocument/2006/relationships/image" Target="../media/image48.png"/><Relationship Id="rId12" Type="http://schemas.openxmlformats.org/officeDocument/2006/relationships/slideLayout" Target="../slideLayouts/slideLayout12.xml"/><Relationship Id="rId11" Type="http://schemas.openxmlformats.org/officeDocument/2006/relationships/tags" Target="../tags/tag49.xml"/><Relationship Id="rId10" Type="http://schemas.openxmlformats.org/officeDocument/2006/relationships/image" Target="../media/image56.svg"/><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9" Type="http://schemas.openxmlformats.org/officeDocument/2006/relationships/image" Target="../media/image56.svg"/><Relationship Id="rId8" Type="http://schemas.openxmlformats.org/officeDocument/2006/relationships/image" Target="../media/image55.png"/><Relationship Id="rId7" Type="http://schemas.openxmlformats.org/officeDocument/2006/relationships/image" Target="../media/image53.svg"/><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3" Type="http://schemas.openxmlformats.org/officeDocument/2006/relationships/image" Target="../media/image49.svg"/><Relationship Id="rId2" Type="http://schemas.openxmlformats.org/officeDocument/2006/relationships/image" Target="../media/image48.png"/><Relationship Id="rId13" Type="http://schemas.openxmlformats.org/officeDocument/2006/relationships/slideLayout" Target="../slideLayouts/slideLayout25.xml"/><Relationship Id="rId12" Type="http://schemas.openxmlformats.org/officeDocument/2006/relationships/tags" Target="../tags/tag50.xml"/><Relationship Id="rId11" Type="http://schemas.openxmlformats.org/officeDocument/2006/relationships/image" Target="../media/image58.jpeg"/><Relationship Id="rId10" Type="http://schemas.openxmlformats.org/officeDocument/2006/relationships/image" Target="../media/image40.jpeg"/><Relationship Id="rId1" Type="http://schemas.openxmlformats.org/officeDocument/2006/relationships/image" Target="../media/image57.jpeg"/></Relationships>
</file>

<file path=ppt/slides/_rels/slide7.xml.rels><?xml version="1.0" encoding="UTF-8" standalone="yes"?>
<Relationships xmlns="http://schemas.openxmlformats.org/package/2006/relationships"><Relationship Id="rId9" Type="http://schemas.openxmlformats.org/officeDocument/2006/relationships/image" Target="../media/image41.jpeg"/><Relationship Id="rId8" Type="http://schemas.openxmlformats.org/officeDocument/2006/relationships/image" Target="../media/image56.svg"/><Relationship Id="rId7" Type="http://schemas.openxmlformats.org/officeDocument/2006/relationships/image" Target="../media/image55.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 Id="rId3" Type="http://schemas.openxmlformats.org/officeDocument/2006/relationships/image" Target="../media/image50.png"/><Relationship Id="rId2" Type="http://schemas.openxmlformats.org/officeDocument/2006/relationships/image" Target="../media/image49.svg"/><Relationship Id="rId15" Type="http://schemas.openxmlformats.org/officeDocument/2006/relationships/slideLayout" Target="../slideLayouts/slideLayout25.xml"/><Relationship Id="rId14" Type="http://schemas.openxmlformats.org/officeDocument/2006/relationships/tags" Target="../tags/tag51.xml"/><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48.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tags" Target="../tags/tag52.xml"/><Relationship Id="rId7" Type="http://schemas.openxmlformats.org/officeDocument/2006/relationships/image" Target="../media/image53.svg"/><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image" Target="../media/image63.png"/></Relationships>
</file>

<file path=ppt/slides/_rels/slide9.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14.png"/><Relationship Id="rId23" Type="http://schemas.openxmlformats.org/officeDocument/2006/relationships/slideLayout" Target="../slideLayouts/slideLayout1.xml"/><Relationship Id="rId22" Type="http://schemas.openxmlformats.org/officeDocument/2006/relationships/image" Target="../media/image78.svg"/><Relationship Id="rId21" Type="http://schemas.openxmlformats.org/officeDocument/2006/relationships/image" Target="../media/image77.png"/><Relationship Id="rId20" Type="http://schemas.openxmlformats.org/officeDocument/2006/relationships/image" Target="../media/image76.svg"/><Relationship Id="rId2" Type="http://schemas.openxmlformats.org/officeDocument/2006/relationships/image" Target="../media/image65.png"/><Relationship Id="rId19" Type="http://schemas.openxmlformats.org/officeDocument/2006/relationships/image" Target="../media/image75.png"/><Relationship Id="rId18" Type="http://schemas.openxmlformats.org/officeDocument/2006/relationships/image" Target="../media/image74.svg"/><Relationship Id="rId17" Type="http://schemas.openxmlformats.org/officeDocument/2006/relationships/image" Target="../media/image73.png"/><Relationship Id="rId16" Type="http://schemas.openxmlformats.org/officeDocument/2006/relationships/image" Target="../media/image4.svg"/><Relationship Id="rId15" Type="http://schemas.openxmlformats.org/officeDocument/2006/relationships/image" Target="../media/image3.png"/><Relationship Id="rId14" Type="http://schemas.openxmlformats.org/officeDocument/2006/relationships/image" Target="../media/image6.svg"/><Relationship Id="rId13" Type="http://schemas.openxmlformats.org/officeDocument/2006/relationships/image" Target="../media/image5.png"/><Relationship Id="rId12" Type="http://schemas.openxmlformats.org/officeDocument/2006/relationships/image" Target="../media/image2.svg"/><Relationship Id="rId11" Type="http://schemas.openxmlformats.org/officeDocument/2006/relationships/image" Target="../media/image1.png"/><Relationship Id="rId10" Type="http://schemas.openxmlformats.org/officeDocument/2006/relationships/image" Target="../media/image72.png"/><Relationship Id="rId1"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184115" y="213360"/>
            <a:ext cx="11824335" cy="6430645"/>
          </a:xfrm>
          <a:prstGeom prst="rect">
            <a:avLst/>
          </a:prstGeom>
          <a:solidFill>
            <a:srgbClr val="F6F6F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 name="直接连接符 3"/>
          <p:cNvCxnSpPr/>
          <p:nvPr/>
        </p:nvCxnSpPr>
        <p:spPr>
          <a:xfrm>
            <a:off x="6133430" y="0"/>
            <a:ext cx="15240" cy="6881495"/>
          </a:xfrm>
          <a:prstGeom prst="line">
            <a:avLst/>
          </a:prstGeom>
          <a:ln w="12700" cmpd="sng">
            <a:solidFill>
              <a:srgbClr val="EF6A57">
                <a:alpha val="70000"/>
              </a:srgbClr>
            </a:solidFill>
            <a:prstDash val="lgDash"/>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a:off x="2294220" y="213360"/>
            <a:ext cx="5080" cy="6433820"/>
          </a:xfrm>
          <a:prstGeom prst="line">
            <a:avLst/>
          </a:prstGeom>
          <a:ln w="12700" cmpd="sng">
            <a:solidFill>
              <a:srgbClr val="EF6A57"/>
            </a:solidFill>
            <a:prstDash val="solid"/>
          </a:ln>
        </p:spPr>
        <p:style>
          <a:lnRef idx="2">
            <a:schemeClr val="accent1"/>
          </a:lnRef>
          <a:fillRef idx="0">
            <a:srgbClr val="FFFFFF"/>
          </a:fillRef>
          <a:effectRef idx="0">
            <a:srgbClr val="FFFFFF"/>
          </a:effectRef>
          <a:fontRef idx="minor">
            <a:schemeClr val="tx1"/>
          </a:fontRef>
        </p:style>
      </p:cxnSp>
      <p:sp>
        <p:nvSpPr>
          <p:cNvPr id="8" name="矩形 7"/>
          <p:cNvSpPr/>
          <p:nvPr/>
        </p:nvSpPr>
        <p:spPr>
          <a:xfrm>
            <a:off x="268288" y="810260"/>
            <a:ext cx="2025650" cy="1076325"/>
          </a:xfrm>
          <a:prstGeom prst="rect">
            <a:avLst/>
          </a:prstGeom>
          <a:noFill/>
          <a:ln>
            <a:noFill/>
          </a:ln>
        </p:spPr>
        <p:txBody>
          <a:bodyPr wrap="none" rtlCol="0" anchor="t">
            <a:spAutoFit/>
          </a:bodyPr>
          <a:p>
            <a:pPr algn="l"/>
            <a:r>
              <a:rPr lang="en-US" altLang="zh-CN" sz="3200" b="1">
                <a:solidFill>
                  <a:schemeClr val="tx1">
                    <a:lumMod val="85000"/>
                    <a:lumOff val="15000"/>
                  </a:schemeClr>
                </a:solidFill>
                <a:effectLst>
                  <a:outerShdw blurRad="38100" dist="19050" dir="2700000" algn="tl" rotWithShape="0">
                    <a:schemeClr val="dk1">
                      <a:alpha val="40000"/>
                    </a:schemeClr>
                  </a:outerShdw>
                </a:effectLst>
              </a:rPr>
              <a:t>AI</a:t>
            </a:r>
            <a:endParaRPr lang="en-US" altLang="zh-CN" sz="3200" b="1">
              <a:solidFill>
                <a:schemeClr val="tx1">
                  <a:lumMod val="85000"/>
                  <a:lumOff val="15000"/>
                </a:schemeClr>
              </a:solidFill>
              <a:effectLst>
                <a:outerShdw blurRad="38100" dist="19050" dir="2700000" algn="tl" rotWithShape="0">
                  <a:schemeClr val="dk1">
                    <a:alpha val="40000"/>
                  </a:schemeClr>
                </a:outerShdw>
              </a:effectLst>
            </a:endParaRPr>
          </a:p>
          <a:p>
            <a:pPr algn="l"/>
            <a:r>
              <a:rPr lang="en-US" altLang="zh-CN" sz="3200" b="1">
                <a:solidFill>
                  <a:schemeClr val="tx1">
                    <a:lumMod val="85000"/>
                    <a:lumOff val="15000"/>
                  </a:schemeClr>
                </a:solidFill>
                <a:effectLst>
                  <a:outerShdw blurRad="38100" dist="19050" dir="2700000" algn="tl" rotWithShape="0">
                    <a:schemeClr val="dk1">
                      <a:alpha val="40000"/>
                    </a:schemeClr>
                  </a:outerShdw>
                </a:effectLst>
              </a:rPr>
              <a:t>EDUCATOR</a:t>
            </a:r>
            <a:endParaRPr lang="en-US" altLang="zh-CN" sz="3200" b="1">
              <a:solidFill>
                <a:schemeClr val="tx1">
                  <a:lumMod val="85000"/>
                  <a:lumOff val="15000"/>
                </a:schemeClr>
              </a:solidFill>
              <a:effectLst>
                <a:outerShdw blurRad="38100" dist="19050" dir="2700000" algn="tl" rotWithShape="0">
                  <a:schemeClr val="dk1">
                    <a:alpha val="40000"/>
                  </a:schemeClr>
                </a:outerShdw>
              </a:effectLst>
            </a:endParaRPr>
          </a:p>
        </p:txBody>
      </p:sp>
      <p:sp>
        <p:nvSpPr>
          <p:cNvPr id="9" name="文本框 8"/>
          <p:cNvSpPr txBox="1"/>
          <p:nvPr/>
        </p:nvSpPr>
        <p:spPr>
          <a:xfrm>
            <a:off x="258445" y="2336165"/>
            <a:ext cx="2040890" cy="1198880"/>
          </a:xfrm>
          <a:prstGeom prst="rect">
            <a:avLst/>
          </a:prstGeom>
          <a:noFill/>
        </p:spPr>
        <p:txBody>
          <a:bodyPr wrap="square" rtlCol="0">
            <a:spAutoFit/>
          </a:bodyPr>
          <a:p>
            <a:r>
              <a:rPr lang="en-US" altLang="zh-CN" sz="1200" b="1">
                <a:sym typeface="+mn-ea"/>
              </a:rPr>
              <a:t>Xu Chen 2257453   </a:t>
            </a:r>
            <a:endParaRPr lang="en-US" altLang="zh-CN" sz="1200" b="1">
              <a:sym typeface="+mn-ea"/>
            </a:endParaRPr>
          </a:p>
          <a:p>
            <a:endParaRPr lang="en-US" altLang="zh-CN" sz="1200">
              <a:sym typeface="+mn-ea"/>
            </a:endParaRPr>
          </a:p>
          <a:p>
            <a:r>
              <a:rPr lang="en-US" altLang="zh-CN" sz="1200">
                <a:sym typeface="+mn-ea"/>
              </a:rPr>
              <a:t>Group 43 Project Member :  </a:t>
            </a:r>
            <a:endParaRPr lang="en-US" altLang="zh-CN" sz="1200">
              <a:sym typeface="+mn-ea"/>
            </a:endParaRPr>
          </a:p>
          <a:p>
            <a:r>
              <a:rPr lang="en-US" altLang="zh-CN" sz="1200">
                <a:sym typeface="+mn-ea"/>
              </a:rPr>
              <a:t>Yongtai Li  2144072   </a:t>
            </a:r>
            <a:endParaRPr lang="en-US" altLang="zh-CN" sz="1200">
              <a:sym typeface="+mn-ea"/>
            </a:endParaRPr>
          </a:p>
          <a:p>
            <a:r>
              <a:rPr lang="en-US" altLang="zh-CN" sz="1200">
                <a:sym typeface="+mn-ea"/>
              </a:rPr>
              <a:t>Zichen Qiu 2252705   </a:t>
            </a:r>
            <a:endParaRPr lang="en-US" altLang="zh-CN" sz="1200">
              <a:sym typeface="+mn-ea"/>
            </a:endParaRPr>
          </a:p>
          <a:p>
            <a:r>
              <a:rPr lang="en-US" altLang="zh-CN" sz="1200">
                <a:sym typeface="+mn-ea"/>
              </a:rPr>
              <a:t>Sirui Zhang 1929648</a:t>
            </a:r>
            <a:endParaRPr lang="zh-CN" altLang="en-US" sz="1200"/>
          </a:p>
        </p:txBody>
      </p:sp>
      <p:sp>
        <p:nvSpPr>
          <p:cNvPr id="10" name="矩形 9"/>
          <p:cNvSpPr/>
          <p:nvPr/>
        </p:nvSpPr>
        <p:spPr>
          <a:xfrm>
            <a:off x="287655" y="1969135"/>
            <a:ext cx="1889125" cy="194310"/>
          </a:xfrm>
          <a:prstGeom prst="rect">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nvSpPr>
        <p:spPr>
          <a:xfrm>
            <a:off x="268605" y="4083050"/>
            <a:ext cx="1669415" cy="1628140"/>
          </a:xfrm>
          <a:prstGeom prst="ellipse">
            <a:avLst/>
          </a:prstGeom>
          <a:solidFill>
            <a:srgbClr val="EB6A5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椭圆 11"/>
          <p:cNvSpPr/>
          <p:nvPr/>
        </p:nvSpPr>
        <p:spPr>
          <a:xfrm>
            <a:off x="1030605" y="4558030"/>
            <a:ext cx="821690" cy="814705"/>
          </a:xfrm>
          <a:prstGeom prst="ellipse">
            <a:avLst/>
          </a:prstGeom>
          <a:solidFill>
            <a:srgbClr val="211C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302260" y="3742690"/>
            <a:ext cx="1550035" cy="275590"/>
          </a:xfrm>
          <a:prstGeom prst="rect">
            <a:avLst/>
          </a:prstGeom>
          <a:noFill/>
        </p:spPr>
        <p:txBody>
          <a:bodyPr wrap="square" rtlCol="0">
            <a:spAutoFit/>
          </a:bodyPr>
          <a:p>
            <a:r>
              <a:rPr lang="en-US" altLang="zh-CN" sz="1200" b="1"/>
              <a:t>Mainly Contribution:</a:t>
            </a:r>
            <a:endParaRPr lang="en-US" altLang="zh-CN" sz="1200" b="1"/>
          </a:p>
        </p:txBody>
      </p:sp>
      <p:sp>
        <p:nvSpPr>
          <p:cNvPr id="14" name="文本框 13"/>
          <p:cNvSpPr txBox="1"/>
          <p:nvPr/>
        </p:nvSpPr>
        <p:spPr>
          <a:xfrm>
            <a:off x="1045845" y="4755515"/>
            <a:ext cx="806450" cy="721360"/>
          </a:xfrm>
          <a:prstGeom prst="rect">
            <a:avLst/>
          </a:prstGeom>
          <a:noFill/>
          <a:extLst>
            <a:ext uri="{909E8E84-426E-40DD-AFC4-6F175D3DCCD1}">
              <a14:hiddenFill xmlns:a14="http://schemas.microsoft.com/office/drawing/2010/main">
                <a:solidFill>
                  <a:srgbClr val="EF6A57"/>
                </a:solidFill>
              </a14:hiddenFill>
            </a:ext>
          </a:extLst>
        </p:spPr>
        <p:txBody>
          <a:bodyPr wrap="square" rtlCol="0">
            <a:noAutofit/>
          </a:bodyPr>
          <a:p>
            <a:r>
              <a:rPr lang="en-US" altLang="zh-CN" sz="800">
                <a:solidFill>
                  <a:schemeClr val="accent2"/>
                </a:solidFill>
              </a:rPr>
              <a:t>Requirement1</a:t>
            </a:r>
            <a:endParaRPr lang="en-US" altLang="zh-CN" sz="800">
              <a:solidFill>
                <a:schemeClr val="accent2"/>
              </a:solidFill>
            </a:endParaRPr>
          </a:p>
          <a:p>
            <a:r>
              <a:rPr lang="en-US" altLang="zh-CN" sz="800">
                <a:solidFill>
                  <a:schemeClr val="accent2"/>
                </a:solidFill>
                <a:sym typeface="+mn-ea"/>
              </a:rPr>
              <a:t>Prototyping1-4</a:t>
            </a:r>
            <a:endParaRPr lang="en-US" altLang="zh-CN" sz="800">
              <a:solidFill>
                <a:schemeClr val="accent2"/>
              </a:solidFill>
            </a:endParaRPr>
          </a:p>
          <a:p>
            <a:r>
              <a:rPr lang="en-US" altLang="zh-CN" sz="800">
                <a:solidFill>
                  <a:schemeClr val="accent2"/>
                </a:solidFill>
              </a:rPr>
              <a:t>Evaluation 3-4</a:t>
            </a:r>
            <a:endParaRPr lang="en-US" altLang="zh-CN" sz="800">
              <a:solidFill>
                <a:schemeClr val="accent2"/>
              </a:solidFill>
            </a:endParaRPr>
          </a:p>
        </p:txBody>
      </p:sp>
      <p:sp>
        <p:nvSpPr>
          <p:cNvPr id="15" name="文本框 14"/>
          <p:cNvSpPr txBox="1"/>
          <p:nvPr/>
        </p:nvSpPr>
        <p:spPr>
          <a:xfrm>
            <a:off x="6195695" y="226695"/>
            <a:ext cx="3590925" cy="583565"/>
          </a:xfrm>
          <a:prstGeom prst="rect">
            <a:avLst/>
          </a:prstGeom>
          <a:noFill/>
        </p:spPr>
        <p:txBody>
          <a:bodyPr wrap="square" rtlCol="0">
            <a:spAutoFit/>
          </a:bodyPr>
          <a:p>
            <a:r>
              <a:rPr lang="en-US" altLang="zh-CN" sz="3200" b="1"/>
              <a:t>Introduction</a:t>
            </a:r>
            <a:endParaRPr lang="en-US" altLang="zh-CN" sz="3200" b="1"/>
          </a:p>
        </p:txBody>
      </p:sp>
      <p:sp>
        <p:nvSpPr>
          <p:cNvPr id="28" name="圆角矩形 27"/>
          <p:cNvSpPr/>
          <p:nvPr/>
        </p:nvSpPr>
        <p:spPr>
          <a:xfrm>
            <a:off x="6218555" y="765175"/>
            <a:ext cx="2723515" cy="1243965"/>
          </a:xfrm>
          <a:prstGeom prst="round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508635" y="4344035"/>
            <a:ext cx="1137920" cy="213995"/>
          </a:xfrm>
          <a:prstGeom prst="rect">
            <a:avLst/>
          </a:prstGeom>
          <a:noFill/>
        </p:spPr>
        <p:txBody>
          <a:bodyPr wrap="square" rtlCol="0">
            <a:spAutoFit/>
          </a:bodyPr>
          <a:p>
            <a:r>
              <a:rPr lang="en-US" altLang="zh-CN" sz="800"/>
              <a:t>Requirement 2-4</a:t>
            </a:r>
            <a:endParaRPr lang="en-US" altLang="zh-CN" sz="800"/>
          </a:p>
        </p:txBody>
      </p:sp>
      <p:sp>
        <p:nvSpPr>
          <p:cNvPr id="19" name="文本框 18"/>
          <p:cNvSpPr txBox="1"/>
          <p:nvPr/>
        </p:nvSpPr>
        <p:spPr>
          <a:xfrm>
            <a:off x="302260" y="4686300"/>
            <a:ext cx="1137920" cy="213995"/>
          </a:xfrm>
          <a:prstGeom prst="rect">
            <a:avLst/>
          </a:prstGeom>
          <a:noFill/>
        </p:spPr>
        <p:txBody>
          <a:bodyPr wrap="square" rtlCol="0">
            <a:spAutoFit/>
          </a:bodyPr>
          <a:p>
            <a:r>
              <a:rPr lang="en-US" altLang="zh-CN" sz="800"/>
              <a:t>Evaluation 1-2</a:t>
            </a:r>
            <a:endParaRPr lang="en-US" altLang="zh-CN" sz="800"/>
          </a:p>
        </p:txBody>
      </p:sp>
      <p:sp>
        <p:nvSpPr>
          <p:cNvPr id="21" name="文本框 20"/>
          <p:cNvSpPr txBox="1"/>
          <p:nvPr/>
        </p:nvSpPr>
        <p:spPr>
          <a:xfrm>
            <a:off x="332740" y="5008880"/>
            <a:ext cx="1137920" cy="213995"/>
          </a:xfrm>
          <a:prstGeom prst="rect">
            <a:avLst/>
          </a:prstGeom>
          <a:noFill/>
        </p:spPr>
        <p:txBody>
          <a:bodyPr wrap="square" rtlCol="0">
            <a:spAutoFit/>
          </a:bodyPr>
          <a:p>
            <a:r>
              <a:rPr lang="en-US" altLang="zh-CN" sz="800"/>
              <a:t>Questioniare</a:t>
            </a:r>
            <a:endParaRPr lang="en-US" altLang="zh-CN" sz="800"/>
          </a:p>
        </p:txBody>
      </p:sp>
      <p:sp>
        <p:nvSpPr>
          <p:cNvPr id="22" name="文本框 21"/>
          <p:cNvSpPr txBox="1"/>
          <p:nvPr/>
        </p:nvSpPr>
        <p:spPr>
          <a:xfrm>
            <a:off x="662940" y="5331460"/>
            <a:ext cx="1137920" cy="213995"/>
          </a:xfrm>
          <a:prstGeom prst="rect">
            <a:avLst/>
          </a:prstGeom>
          <a:noFill/>
        </p:spPr>
        <p:txBody>
          <a:bodyPr wrap="square" rtlCol="0">
            <a:spAutoFit/>
          </a:bodyPr>
          <a:p>
            <a:r>
              <a:rPr lang="en-US" altLang="zh-CN" sz="800"/>
              <a:t>Interviews</a:t>
            </a:r>
            <a:endParaRPr lang="en-US" altLang="zh-CN" sz="800"/>
          </a:p>
        </p:txBody>
      </p:sp>
      <p:pic>
        <p:nvPicPr>
          <p:cNvPr id="24" name="图片 23" descr="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58865" y="871855"/>
            <a:ext cx="575310" cy="575310"/>
          </a:xfrm>
          <a:prstGeom prst="rect">
            <a:avLst/>
          </a:prstGeom>
        </p:spPr>
      </p:pic>
      <p:sp>
        <p:nvSpPr>
          <p:cNvPr id="16" name="文本框 15"/>
          <p:cNvSpPr txBox="1"/>
          <p:nvPr/>
        </p:nvSpPr>
        <p:spPr>
          <a:xfrm>
            <a:off x="6708775" y="810260"/>
            <a:ext cx="2159000" cy="1198880"/>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r>
              <a:rPr lang="en-US" altLang="zh-CN" sz="1200" b="1">
                <a:solidFill>
                  <a:srgbClr val="EF6A57"/>
                </a:solidFill>
                <a:sym typeface="+mn-ea"/>
              </a:rPr>
              <a:t>Topics (Generative AI in X ) : </a:t>
            </a:r>
            <a:endParaRPr lang="en-US" altLang="zh-CN" sz="1200" b="1">
              <a:solidFill>
                <a:srgbClr val="EF6A57"/>
              </a:solidFill>
            </a:endParaRPr>
          </a:p>
          <a:p>
            <a:r>
              <a:rPr lang="en-US" altLang="zh-CN" sz="1200">
                <a:sym typeface="+mn-ea"/>
              </a:rPr>
              <a:t>The domain is </a:t>
            </a:r>
            <a:r>
              <a:rPr lang="en-US" altLang="zh-CN" sz="1200" b="1">
                <a:sym typeface="+mn-ea"/>
              </a:rPr>
              <a:t>English language education</a:t>
            </a:r>
            <a:r>
              <a:rPr lang="en-US" altLang="zh-CN" sz="1200">
                <a:sym typeface="+mn-ea"/>
              </a:rPr>
              <a:t>, specifically focusing on the teaching process of English reading comprehension in educational institutions. </a:t>
            </a:r>
            <a:endParaRPr lang="zh-CN" altLang="en-US" sz="1200"/>
          </a:p>
        </p:txBody>
      </p:sp>
      <p:sp>
        <p:nvSpPr>
          <p:cNvPr id="29" name="圆角矩形 28"/>
          <p:cNvSpPr/>
          <p:nvPr/>
        </p:nvSpPr>
        <p:spPr>
          <a:xfrm>
            <a:off x="6229350" y="4254500"/>
            <a:ext cx="2708275" cy="2339340"/>
          </a:xfrm>
          <a:prstGeom prst="roundRect">
            <a:avLst>
              <a:gd name="adj" fmla="val 9391"/>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7" name="图片 26" descr="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4265" y="4344035"/>
            <a:ext cx="555625" cy="555625"/>
          </a:xfrm>
          <a:prstGeom prst="rect">
            <a:avLst/>
          </a:prstGeom>
        </p:spPr>
      </p:pic>
      <p:sp>
        <p:nvSpPr>
          <p:cNvPr id="6" name="文本框 5"/>
          <p:cNvSpPr txBox="1"/>
          <p:nvPr/>
        </p:nvSpPr>
        <p:spPr>
          <a:xfrm>
            <a:off x="6734175" y="4347210"/>
            <a:ext cx="2284730" cy="2299970"/>
          </a:xfrm>
          <a:prstGeom prst="rect">
            <a:avLst/>
          </a:prstGeom>
          <a:noFill/>
        </p:spPr>
        <p:txBody>
          <a:bodyPr wrap="square" rtlCol="0">
            <a:noAutofit/>
          </a:bodyPr>
          <a:p>
            <a:r>
              <a:rPr lang="en-US" altLang="zh-CN" sz="1200" b="1">
                <a:solidFill>
                  <a:srgbClr val="EF6A57"/>
                </a:solidFill>
                <a:sym typeface="+mn-ea"/>
              </a:rPr>
              <a:t>Relation to Human - Centric Computing:</a:t>
            </a:r>
            <a:endParaRPr lang="en-US" altLang="zh-CN" sz="1200" b="1">
              <a:solidFill>
                <a:srgbClr val="EF6A57"/>
              </a:solidFill>
              <a:sym typeface="+mn-ea"/>
            </a:endParaRPr>
          </a:p>
          <a:p>
            <a:r>
              <a:rPr lang="en-US" altLang="zh-CN" sz="1200">
                <a:solidFill>
                  <a:schemeClr val="tx1"/>
                </a:solidFill>
                <a:sym typeface="+mn-ea"/>
              </a:rPr>
              <a:t>The project takes HCC as its methodological cornerstone, constructing a "tools as extensions" human-computer collaboration through the path of "explicit identification of user needs </a:t>
            </a:r>
            <a:r>
              <a:rPr lang="en-US" altLang="en-US" sz="1200">
                <a:solidFill>
                  <a:schemeClr val="tx1"/>
                </a:solidFill>
                <a:sym typeface="+mn-ea"/>
              </a:rPr>
              <a:t>→</a:t>
            </a:r>
            <a:r>
              <a:rPr lang="en-US" altLang="zh-CN" sz="1200">
                <a:solidFill>
                  <a:schemeClr val="tx1"/>
                </a:solidFill>
                <a:sym typeface="+mn-ea"/>
              </a:rPr>
              <a:t> cognitive alignment of interaction design </a:t>
            </a:r>
            <a:r>
              <a:rPr lang="en-US" altLang="en-US" sz="1200">
                <a:solidFill>
                  <a:schemeClr val="tx1"/>
                </a:solidFill>
                <a:sym typeface="+mn-ea"/>
              </a:rPr>
              <a:t>→</a:t>
            </a:r>
            <a:r>
              <a:rPr lang="en-US" altLang="zh-CN" sz="1200">
                <a:solidFill>
                  <a:schemeClr val="tx1"/>
                </a:solidFill>
                <a:sym typeface="+mn-ea"/>
              </a:rPr>
              <a:t> value-added empowerment through technology".</a:t>
            </a:r>
            <a:endParaRPr lang="en-US" altLang="zh-CN" sz="1200">
              <a:solidFill>
                <a:schemeClr val="tx1"/>
              </a:solidFill>
              <a:sym typeface="+mn-ea"/>
            </a:endParaRPr>
          </a:p>
        </p:txBody>
      </p:sp>
      <p:sp>
        <p:nvSpPr>
          <p:cNvPr id="30" name="圆角矩形 29"/>
          <p:cNvSpPr/>
          <p:nvPr/>
        </p:nvSpPr>
        <p:spPr>
          <a:xfrm>
            <a:off x="9068435" y="1969135"/>
            <a:ext cx="2940685" cy="2655570"/>
          </a:xfrm>
          <a:prstGeom prst="roundRect">
            <a:avLst>
              <a:gd name="adj" fmla="val 9165"/>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9499600" y="2066290"/>
            <a:ext cx="2508885" cy="2491740"/>
          </a:xfrm>
          <a:prstGeom prst="rect">
            <a:avLst/>
          </a:prstGeom>
          <a:noFill/>
        </p:spPr>
        <p:txBody>
          <a:bodyPr wrap="square" rtlCol="0">
            <a:spAutoFit/>
          </a:bodyPr>
          <a:p>
            <a:r>
              <a:rPr lang="en-US" altLang="zh-CN" sz="1200" b="1">
                <a:solidFill>
                  <a:srgbClr val="EF6A57"/>
                </a:solidFill>
                <a:sym typeface="+mn-ea"/>
              </a:rPr>
              <a:t>Specific Problem and its importance: </a:t>
            </a:r>
            <a:endParaRPr lang="en-US" altLang="zh-CN" sz="1200" b="1">
              <a:solidFill>
                <a:srgbClr val="EF6A57"/>
              </a:solidFill>
            </a:endParaRPr>
          </a:p>
          <a:p>
            <a:r>
              <a:rPr lang="en-US" altLang="zh-CN" sz="1200">
                <a:sym typeface="+mn-ea"/>
              </a:rPr>
              <a:t>English teachers often face the challenge of creating high - quality reading comprehension questions. Manually generating such questions is a time - consuming task. Teachers need to search for appropriate reading materials, design questions that test different cognitive levels, and ensure the questions are relevant to the curriculum and the students' proficiency levels. This process can be extremely labor - intensive [1].</a:t>
            </a:r>
            <a:endParaRPr lang="zh-CN" altLang="en-US" sz="1200"/>
          </a:p>
        </p:txBody>
      </p:sp>
      <p:pic>
        <p:nvPicPr>
          <p:cNvPr id="26" name="图片 25" descr="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8905" y="2163445"/>
            <a:ext cx="626110" cy="626110"/>
          </a:xfrm>
          <a:prstGeom prst="rect">
            <a:avLst/>
          </a:prstGeom>
        </p:spPr>
      </p:pic>
      <p:pic>
        <p:nvPicPr>
          <p:cNvPr id="31" name="图片 30"/>
          <p:cNvPicPr>
            <a:picLocks noChangeAspect="1"/>
          </p:cNvPicPr>
          <p:nvPr/>
        </p:nvPicPr>
        <p:blipFill>
          <a:blip r:embed="rId7"/>
          <a:stretch>
            <a:fillRect/>
          </a:stretch>
        </p:blipFill>
        <p:spPr>
          <a:xfrm>
            <a:off x="9066530" y="332105"/>
            <a:ext cx="2845435" cy="1280160"/>
          </a:xfrm>
          <a:prstGeom prst="rect">
            <a:avLst/>
          </a:prstGeom>
        </p:spPr>
      </p:pic>
      <p:cxnSp>
        <p:nvCxnSpPr>
          <p:cNvPr id="32" name="直接连接符 31"/>
          <p:cNvCxnSpPr/>
          <p:nvPr/>
        </p:nvCxnSpPr>
        <p:spPr>
          <a:xfrm>
            <a:off x="8981405" y="160020"/>
            <a:ext cx="5080" cy="6433820"/>
          </a:xfrm>
          <a:prstGeom prst="line">
            <a:avLst/>
          </a:prstGeom>
          <a:ln w="12700" cmpd="sng">
            <a:solidFill>
              <a:srgbClr val="EF6A57"/>
            </a:solidFill>
            <a:prstDash val="solid"/>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9598660" y="1612265"/>
            <a:ext cx="1879600" cy="213995"/>
          </a:xfrm>
          <a:prstGeom prst="rect">
            <a:avLst/>
          </a:prstGeom>
          <a:noFill/>
        </p:spPr>
        <p:txBody>
          <a:bodyPr wrap="square" rtlCol="0">
            <a:spAutoFit/>
          </a:bodyPr>
          <a:p>
            <a:r>
              <a:rPr lang="en-US" altLang="zh-CN" sz="800"/>
              <a:t>Fig 1  Iteration Design LIfecycle model</a:t>
            </a:r>
            <a:endParaRPr lang="en-US" altLang="zh-CN" sz="800"/>
          </a:p>
        </p:txBody>
      </p:sp>
      <p:pic>
        <p:nvPicPr>
          <p:cNvPr id="35" name="图片 34" descr="趋势"/>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3015" y="2280285"/>
            <a:ext cx="593725" cy="593725"/>
          </a:xfrm>
          <a:prstGeom prst="rect">
            <a:avLst/>
          </a:prstGeom>
        </p:spPr>
      </p:pic>
      <p:pic>
        <p:nvPicPr>
          <p:cNvPr id="36" name="图片 35" descr="学生教师人员团队"/>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5910" y="3219450"/>
            <a:ext cx="711200" cy="711200"/>
          </a:xfrm>
          <a:prstGeom prst="rect">
            <a:avLst/>
          </a:prstGeom>
        </p:spPr>
      </p:pic>
      <p:sp>
        <p:nvSpPr>
          <p:cNvPr id="37" name="文本框 36"/>
          <p:cNvSpPr txBox="1"/>
          <p:nvPr/>
        </p:nvSpPr>
        <p:spPr>
          <a:xfrm>
            <a:off x="7105015" y="2415540"/>
            <a:ext cx="1708150" cy="275590"/>
          </a:xfrm>
          <a:prstGeom prst="rect">
            <a:avLst/>
          </a:prstGeom>
          <a:noFill/>
        </p:spPr>
        <p:txBody>
          <a:bodyPr wrap="square" rtlCol="0">
            <a:spAutoFit/>
          </a:bodyPr>
          <a:p>
            <a:r>
              <a:rPr lang="en-US" altLang="zh-CN" sz="1200">
                <a:highlight>
                  <a:srgbClr val="C0C0C0"/>
                </a:highlight>
              </a:rPr>
              <a:t>a</a:t>
            </a:r>
            <a:r>
              <a:rPr lang="en-US" altLang="zh-CN" sz="1200"/>
              <a:t>  increasing workload</a:t>
            </a:r>
            <a:endParaRPr lang="en-US" altLang="zh-CN" sz="1200"/>
          </a:p>
        </p:txBody>
      </p:sp>
      <p:sp>
        <p:nvSpPr>
          <p:cNvPr id="39" name="文本框 38"/>
          <p:cNvSpPr txBox="1"/>
          <p:nvPr/>
        </p:nvSpPr>
        <p:spPr>
          <a:xfrm>
            <a:off x="6343015" y="3426460"/>
            <a:ext cx="1708150" cy="275590"/>
          </a:xfrm>
          <a:prstGeom prst="rect">
            <a:avLst/>
          </a:prstGeom>
          <a:noFill/>
        </p:spPr>
        <p:txBody>
          <a:bodyPr wrap="square" rtlCol="0">
            <a:spAutoFit/>
          </a:bodyPr>
          <a:p>
            <a:r>
              <a:rPr lang="en-US" altLang="zh-CN" sz="1200">
                <a:highlight>
                  <a:srgbClr val="C0C0C0"/>
                </a:highlight>
              </a:rPr>
              <a:t>b</a:t>
            </a:r>
            <a:r>
              <a:rPr lang="en-US" altLang="zh-CN" sz="1200"/>
              <a:t>   birth rate growth</a:t>
            </a:r>
            <a:endParaRPr lang="en-US" altLang="zh-CN" sz="1200"/>
          </a:p>
        </p:txBody>
      </p:sp>
      <p:pic>
        <p:nvPicPr>
          <p:cNvPr id="41" name="图片 40" descr="时钟"/>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54795" y="5222875"/>
            <a:ext cx="704215" cy="704215"/>
          </a:xfrm>
          <a:prstGeom prst="rect">
            <a:avLst/>
          </a:prstGeom>
        </p:spPr>
      </p:pic>
      <p:sp>
        <p:nvSpPr>
          <p:cNvPr id="42" name="文本框 41"/>
          <p:cNvSpPr txBox="1"/>
          <p:nvPr/>
        </p:nvSpPr>
        <p:spPr>
          <a:xfrm>
            <a:off x="10105390" y="5476875"/>
            <a:ext cx="1910715" cy="275590"/>
          </a:xfrm>
          <a:prstGeom prst="rect">
            <a:avLst/>
          </a:prstGeom>
          <a:noFill/>
        </p:spPr>
        <p:txBody>
          <a:bodyPr wrap="square" rtlCol="0">
            <a:spAutoFit/>
          </a:bodyPr>
          <a:p>
            <a:r>
              <a:rPr lang="en-US" altLang="zh-CN" sz="1200">
                <a:highlight>
                  <a:srgbClr val="C0C0C0"/>
                </a:highlight>
              </a:rPr>
              <a:t>c</a:t>
            </a:r>
            <a:r>
              <a:rPr lang="en-US" altLang="zh-CN" sz="1200"/>
              <a:t>   keep up with the trend</a:t>
            </a:r>
            <a:endParaRPr lang="en-US" altLang="zh-CN" sz="1200"/>
          </a:p>
        </p:txBody>
      </p:sp>
      <p:pic>
        <p:nvPicPr>
          <p:cNvPr id="43" name="图片 42" descr="微信截图_20250509055210"/>
          <p:cNvPicPr>
            <a:picLocks noChangeAspect="1"/>
          </p:cNvPicPr>
          <p:nvPr/>
        </p:nvPicPr>
        <p:blipFill>
          <a:blip r:embed="rId14"/>
          <a:srcRect t="1417" b="2591"/>
          <a:stretch>
            <a:fillRect/>
          </a:stretch>
        </p:blipFill>
        <p:spPr>
          <a:xfrm>
            <a:off x="2583815" y="452755"/>
            <a:ext cx="3187065" cy="59766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6390005" y="796925"/>
            <a:ext cx="4918075" cy="4030980"/>
          </a:xfrm>
          <a:prstGeom prst="rect">
            <a:avLst/>
          </a:prstGeom>
          <a:noFill/>
        </p:spPr>
        <p:txBody>
          <a:bodyPr wrap="square" rtlCol="0">
            <a:spAutoFit/>
          </a:bodyPr>
          <a:p>
            <a:pPr algn="just"/>
            <a:r>
              <a:rPr lang="en-US" altLang="zh-CN" sz="1600">
                <a:latin typeface="Calibri" panose="020F0502020204030204" charset="0"/>
                <a:ea typeface="微软雅黑" panose="020B0503020204020204" charset="-122"/>
                <a:cs typeface="Calibri" panose="020F0502020204030204" charset="0"/>
                <a:sym typeface="+mn-ea"/>
              </a:rPr>
              <a:t>Our app now offers essential features such as secure login, a functional bookshelf, and basic content generation. These features have provided users with a starting point for efficient study and content management, addressing initial user needs like access control and resource organization. </a:t>
            </a:r>
            <a:endParaRPr lang="en-US" altLang="zh-CN" sz="1600">
              <a:latin typeface="Calibri" panose="020F0502020204030204" charset="0"/>
              <a:ea typeface="微软雅黑" panose="020B0503020204020204" charset="-122"/>
              <a:cs typeface="Calibri" panose="020F0502020204030204" charset="0"/>
              <a:sym typeface="+mn-ea"/>
            </a:endParaRPr>
          </a:p>
          <a:p>
            <a:pPr algn="just"/>
            <a:endParaRPr lang="en-US" altLang="zh-CN" sz="1600">
              <a:latin typeface="Calibri" panose="020F0502020204030204" charset="0"/>
              <a:ea typeface="微软雅黑" panose="020B0503020204020204" charset="-122"/>
              <a:cs typeface="Calibri" panose="020F0502020204030204" charset="0"/>
              <a:sym typeface="+mn-ea"/>
            </a:endParaRPr>
          </a:p>
          <a:p>
            <a:pPr algn="just"/>
            <a:r>
              <a:rPr lang="en-US" altLang="zh-CN" sz="1600">
                <a:latin typeface="Calibri" panose="020F0502020204030204" charset="0"/>
                <a:ea typeface="微软雅黑" panose="020B0503020204020204" charset="-122"/>
                <a:cs typeface="Calibri" panose="020F0502020204030204" charset="0"/>
                <a:sym typeface="+mn-ea"/>
              </a:rPr>
              <a:t>However, the question - answering module's accuracy remains inconsistent, often providing subpar answers. The customization options, though present, lack finesse in truly tailoring to diverse user preferences. Also, the app's performance can be sluggish, especially when handling large reading materials. </a:t>
            </a:r>
            <a:endParaRPr lang="en-US" altLang="zh-CN" sz="1600">
              <a:latin typeface="Calibri" panose="020F0502020204030204" charset="0"/>
              <a:ea typeface="微软雅黑" panose="020B0503020204020204" charset="-122"/>
              <a:cs typeface="Calibri" panose="020F0502020204030204" charset="0"/>
              <a:sym typeface="+mn-ea"/>
            </a:endParaRPr>
          </a:p>
          <a:p>
            <a:pPr algn="just"/>
            <a:endParaRPr lang="en-US" altLang="zh-CN" sz="1600">
              <a:latin typeface="Calibri" panose="020F0502020204030204" charset="0"/>
              <a:ea typeface="微软雅黑" panose="020B0503020204020204" charset="-122"/>
              <a:cs typeface="Calibri" panose="020F0502020204030204" charset="0"/>
              <a:sym typeface="+mn-ea"/>
            </a:endParaRPr>
          </a:p>
          <a:p>
            <a:pPr algn="just"/>
            <a:r>
              <a:rPr lang="en-US" altLang="zh-CN" sz="1600">
                <a:latin typeface="Calibri" panose="020F0502020204030204" charset="0"/>
                <a:ea typeface="微软雅黑" panose="020B0503020204020204" charset="-122"/>
                <a:cs typeface="Calibri" panose="020F0502020204030204" charset="0"/>
                <a:sym typeface="+mn-ea"/>
              </a:rPr>
              <a:t>In the future, we aim to enhance the question and use deepseek api to realize a true prototype.</a:t>
            </a:r>
            <a:endParaRPr lang="en-US" altLang="zh-CN" sz="1600">
              <a:latin typeface="Calibri" panose="020F0502020204030204" charset="0"/>
              <a:ea typeface="微软雅黑" panose="020B0503020204020204" charset="-122"/>
              <a:cs typeface="Calibri" panose="020F0502020204030204" charset="0"/>
            </a:endParaRPr>
          </a:p>
        </p:txBody>
      </p:sp>
      <p:sp>
        <p:nvSpPr>
          <p:cNvPr id="3" name="文本框 2"/>
          <p:cNvSpPr txBox="1"/>
          <p:nvPr/>
        </p:nvSpPr>
        <p:spPr>
          <a:xfrm>
            <a:off x="184150" y="213360"/>
            <a:ext cx="4657090" cy="583565"/>
          </a:xfrm>
          <a:prstGeom prst="rect">
            <a:avLst/>
          </a:prstGeom>
          <a:noFill/>
        </p:spPr>
        <p:txBody>
          <a:bodyPr wrap="square" rtlCol="0">
            <a:spAutoFit/>
          </a:bodyPr>
          <a:p>
            <a:r>
              <a:rPr lang="en-US" altLang="zh-CN" sz="3200" b="1"/>
              <a:t>Conclusions  </a:t>
            </a:r>
            <a:endParaRPr lang="en-US" altLang="zh-CN" sz="3200" b="1"/>
          </a:p>
        </p:txBody>
      </p:sp>
      <p:pic>
        <p:nvPicPr>
          <p:cNvPr id="7" name="图片 6" descr="AI"/>
          <p:cNvPicPr>
            <a:picLocks noChangeAspect="1"/>
          </p:cNvPicPr>
          <p:nvPr/>
        </p:nvPicPr>
        <p:blipFill>
          <a:blip r:embed="rId1"/>
          <a:srcRect l="15223" r="7031"/>
          <a:stretch>
            <a:fillRect/>
          </a:stretch>
        </p:blipFill>
        <p:spPr>
          <a:xfrm>
            <a:off x="781685" y="796925"/>
            <a:ext cx="5229225" cy="4164965"/>
          </a:xfrm>
          <a:prstGeom prst="rect">
            <a:avLst/>
          </a:prstGeom>
        </p:spPr>
      </p:pic>
      <p:sp>
        <p:nvSpPr>
          <p:cNvPr id="9" name="文本框 8"/>
          <p:cNvSpPr txBox="1"/>
          <p:nvPr/>
        </p:nvSpPr>
        <p:spPr>
          <a:xfrm>
            <a:off x="183515" y="5223510"/>
            <a:ext cx="11457940" cy="1304290"/>
          </a:xfrm>
          <a:prstGeom prst="rect">
            <a:avLst/>
          </a:prstGeom>
          <a:noFill/>
        </p:spPr>
        <p:txBody>
          <a:bodyPr wrap="square" rtlCol="0">
            <a:noAutofit/>
          </a:bodyPr>
          <a:p>
            <a:pPr algn="just"/>
            <a:r>
              <a:rPr lang="en-US" altLang="zh-CN" sz="1600" b="1">
                <a:latin typeface="Calibri" panose="020F0502020204030204" charset="0"/>
                <a:cs typeface="Calibri" panose="020F0502020204030204" charset="0"/>
                <a:sym typeface="+mn-ea"/>
              </a:rPr>
              <a:t>References</a:t>
            </a:r>
            <a:endParaRPr lang="en-US" altLang="zh-CN" sz="1600">
              <a:latin typeface="Calibri" panose="020F0502020204030204" charset="0"/>
              <a:cs typeface="Calibri" panose="020F0502020204030204" charset="0"/>
            </a:endParaRPr>
          </a:p>
          <a:p>
            <a:pPr algn="just"/>
            <a:r>
              <a:rPr lang="en-US" altLang="zh-CN" sz="1600">
                <a:latin typeface="Calibri" panose="020F0502020204030204" charset="0"/>
                <a:cs typeface="Calibri" panose="020F0502020204030204" charset="0"/>
                <a:sym typeface="+mn-ea"/>
              </a:rPr>
              <a:t>Day, R. R., &amp; Park, J. S. (2005). Developing Reading Comprehension Questions. Reading in a foreign language, 17(1), 60-73. </a:t>
            </a:r>
            <a:endParaRPr lang="en-US" altLang="zh-CN" sz="1600">
              <a:latin typeface="Calibri" panose="020F0502020204030204" charset="0"/>
              <a:cs typeface="Calibri" panose="020F0502020204030204" charset="0"/>
            </a:endParaRPr>
          </a:p>
          <a:p>
            <a:pPr algn="just"/>
            <a:r>
              <a:rPr lang="en-US" altLang="zh-CN" sz="1600">
                <a:latin typeface="Calibri" panose="020F0502020204030204" charset="0"/>
                <a:cs typeface="Calibri" panose="020F0502020204030204" charset="0"/>
                <a:sym typeface="+mn-ea"/>
              </a:rPr>
              <a:t>Ghaffarian Asl, S., &amp; Osam, N. (2021). A study of teacher performance in English for academic purposes course: Evaluating efficiency. Sage Open, 11(4), 21582440211050386.</a:t>
            </a:r>
            <a:endParaRPr lang="en-US" altLang="zh-CN" sz="1600">
              <a:latin typeface="Calibri" panose="020F0502020204030204" charset="0"/>
              <a:cs typeface="Calibri" panose="020F0502020204030204" charset="0"/>
            </a:endParaRPr>
          </a:p>
          <a:p>
            <a:pPr algn="just"/>
            <a:endParaRPr lang="en-US" altLang="zh-CN" sz="1600">
              <a:latin typeface="Calibri" panose="020F0502020204030204" charset="0"/>
              <a:ea typeface="微软雅黑" panose="020B0503020204020204" charset="-122"/>
              <a:cs typeface="Calibri" panose="020F0502020204030204" charset="0"/>
            </a:endParaRPr>
          </a:p>
          <a:p>
            <a:endParaRPr lang="zh-CN" altLang="en-US" sz="1600">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5115" y="286385"/>
            <a:ext cx="6045835" cy="583565"/>
          </a:xfrm>
          <a:prstGeom prst="rect">
            <a:avLst/>
          </a:prstGeom>
          <a:noFill/>
        </p:spPr>
        <p:txBody>
          <a:bodyPr wrap="square" rtlCol="0">
            <a:spAutoFit/>
          </a:bodyPr>
          <a:p>
            <a:r>
              <a:rPr lang="en-US" altLang="zh-CN" sz="3200">
                <a:ln/>
                <a:solidFill>
                  <a:schemeClr val="tx1"/>
                </a:solidFill>
                <a:effectLst>
                  <a:outerShdw blurRad="38100" dist="19050" dir="2700000" algn="tl" rotWithShape="0">
                    <a:schemeClr val="dk1">
                      <a:alpha val="40000"/>
                    </a:schemeClr>
                  </a:outerShdw>
                </a:effectLst>
              </a:rPr>
              <a:t>Initial User Requirements</a:t>
            </a:r>
            <a:endParaRPr lang="en-US" altLang="zh-CN" sz="3200">
              <a:ln/>
              <a:solidFill>
                <a:schemeClr val="tx1"/>
              </a:solidFill>
              <a:effectLst>
                <a:outerShdw blurRad="38100" dist="19050" dir="2700000" algn="tl" rotWithShape="0">
                  <a:schemeClr val="dk1">
                    <a:alpha val="40000"/>
                  </a:schemeClr>
                </a:outerShdw>
              </a:effectLst>
            </a:endParaRPr>
          </a:p>
        </p:txBody>
      </p:sp>
      <p:pic>
        <p:nvPicPr>
          <p:cNvPr id="6" name="图片 5" descr="Persona"/>
          <p:cNvPicPr>
            <a:picLocks noChangeAspect="1"/>
          </p:cNvPicPr>
          <p:nvPr/>
        </p:nvPicPr>
        <p:blipFill>
          <a:blip r:embed="rId1"/>
          <a:srcRect t="2162" b="19252"/>
          <a:stretch>
            <a:fillRect/>
          </a:stretch>
        </p:blipFill>
        <p:spPr>
          <a:xfrm>
            <a:off x="306705" y="901065"/>
            <a:ext cx="3289300" cy="3051175"/>
          </a:xfrm>
          <a:prstGeom prst="rect">
            <a:avLst/>
          </a:prstGeom>
        </p:spPr>
      </p:pic>
      <p:sp>
        <p:nvSpPr>
          <p:cNvPr id="15" name="文本框 14"/>
          <p:cNvSpPr txBox="1"/>
          <p:nvPr/>
        </p:nvSpPr>
        <p:spPr>
          <a:xfrm>
            <a:off x="6259195" y="949960"/>
            <a:ext cx="2784475" cy="1938020"/>
          </a:xfrm>
          <a:prstGeom prst="rect">
            <a:avLst/>
          </a:prstGeom>
          <a:noFill/>
        </p:spPr>
        <p:txBody>
          <a:bodyPr wrap="square" rtlCol="0">
            <a:spAutoFit/>
          </a:bodyPr>
          <a:p>
            <a:r>
              <a:rPr lang="en-US" altLang="zh-CN" sz="1200"/>
              <a:t>We distributed </a:t>
            </a:r>
            <a:r>
              <a:rPr lang="en-US" altLang="zh-CN" sz="1200" b="1"/>
              <a:t>Questionnaire to 30 English teachers.</a:t>
            </a:r>
            <a:r>
              <a:rPr lang="en-US" altLang="zh-CN" sz="1200"/>
              <a:t>  Most teachers believed the existing question - creation resources were</a:t>
            </a:r>
            <a:r>
              <a:rPr lang="en-US" altLang="zh-CN" sz="1200" b="1"/>
              <a:t> time - consuming. (Fig 3)</a:t>
            </a:r>
            <a:endParaRPr lang="en-US" altLang="zh-CN" sz="1200"/>
          </a:p>
          <a:p>
            <a:endParaRPr lang="en-US" altLang="zh-CN" sz="1200"/>
          </a:p>
          <a:p>
            <a:r>
              <a:rPr lang="en-US" altLang="zh-CN" sz="1200"/>
              <a:t>When asked about the functions they most expected from a question creation software, they mainly chose the ability to set </a:t>
            </a:r>
            <a:r>
              <a:rPr lang="en-US" altLang="zh-CN" sz="1200" b="1"/>
              <a:t>different difficulty levels and various question types.(Fig 4) </a:t>
            </a:r>
            <a:endParaRPr lang="en-US" altLang="zh-CN" sz="1200" b="1"/>
          </a:p>
        </p:txBody>
      </p:sp>
      <p:cxnSp>
        <p:nvCxnSpPr>
          <p:cNvPr id="4" name="直接连接符 3"/>
          <p:cNvCxnSpPr/>
          <p:nvPr/>
        </p:nvCxnSpPr>
        <p:spPr>
          <a:xfrm>
            <a:off x="6133430" y="0"/>
            <a:ext cx="15240" cy="6881495"/>
          </a:xfrm>
          <a:prstGeom prst="line">
            <a:avLst/>
          </a:prstGeom>
          <a:ln w="12700" cmpd="sng">
            <a:solidFill>
              <a:srgbClr val="EF6A57">
                <a:alpha val="70000"/>
              </a:srgbClr>
            </a:solidFill>
            <a:prstDash val="lgDash"/>
          </a:ln>
        </p:spPr>
        <p:style>
          <a:lnRef idx="2">
            <a:schemeClr val="accent1"/>
          </a:lnRef>
          <a:fillRef idx="0">
            <a:srgbClr val="FFFFFF"/>
          </a:fillRef>
          <a:effectRef idx="0">
            <a:srgbClr val="FFFFFF"/>
          </a:effectRef>
          <a:fontRef idx="minor">
            <a:schemeClr val="tx1"/>
          </a:fontRef>
        </p:style>
      </p:cxnSp>
      <p:pic>
        <p:nvPicPr>
          <p:cNvPr id="12" name="图片 11" descr="目的"/>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7925" y="953135"/>
            <a:ext cx="508635" cy="508635"/>
          </a:xfrm>
          <a:prstGeom prst="rect">
            <a:avLst/>
          </a:prstGeom>
        </p:spPr>
      </p:pic>
      <p:sp>
        <p:nvSpPr>
          <p:cNvPr id="13" name="文本框 12"/>
          <p:cNvSpPr txBox="1"/>
          <p:nvPr/>
        </p:nvSpPr>
        <p:spPr>
          <a:xfrm>
            <a:off x="4347845" y="953135"/>
            <a:ext cx="1911985" cy="583565"/>
          </a:xfrm>
          <a:prstGeom prst="rect">
            <a:avLst/>
          </a:prstGeom>
          <a:noFill/>
        </p:spPr>
        <p:txBody>
          <a:bodyPr wrap="square" rtlCol="0">
            <a:spAutoFit/>
          </a:bodyPr>
          <a:p>
            <a:r>
              <a:rPr lang="en-US" altLang="zh-CN" sz="1600">
                <a:solidFill>
                  <a:srgbClr val="EF6A57"/>
                </a:solidFill>
              </a:rPr>
              <a:t>User group characteristics</a:t>
            </a:r>
            <a:endParaRPr lang="en-US" altLang="zh-CN" sz="1600">
              <a:solidFill>
                <a:srgbClr val="EF6A57"/>
              </a:solidFill>
            </a:endParaRPr>
          </a:p>
        </p:txBody>
      </p:sp>
      <p:cxnSp>
        <p:nvCxnSpPr>
          <p:cNvPr id="29" name="直接连接符 28"/>
          <p:cNvCxnSpPr/>
          <p:nvPr/>
        </p:nvCxnSpPr>
        <p:spPr>
          <a:xfrm>
            <a:off x="3693795" y="1588135"/>
            <a:ext cx="2313305" cy="3810"/>
          </a:xfrm>
          <a:prstGeom prst="line">
            <a:avLst/>
          </a:prstGeom>
          <a:ln>
            <a:solidFill>
              <a:srgbClr val="EF6A57"/>
            </a:solidFill>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3717925" y="1718310"/>
            <a:ext cx="2542540" cy="1383665"/>
          </a:xfrm>
          <a:prstGeom prst="rect">
            <a:avLst/>
          </a:prstGeom>
          <a:noFill/>
        </p:spPr>
        <p:txBody>
          <a:bodyPr wrap="square" rtlCol="0">
            <a:spAutoFit/>
          </a:bodyPr>
          <a:p>
            <a:pPr marL="285750" indent="-285750">
              <a:buFont typeface="Arial" panose="020B0604020202020204" pitchFamily="34" charset="0"/>
              <a:buChar char="•"/>
            </a:pPr>
            <a:r>
              <a:rPr lang="en-US" altLang="zh-CN" sz="1400"/>
              <a:t>High level of education</a:t>
            </a:r>
            <a:endParaRPr lang="en-US" altLang="zh-CN" sz="1400"/>
          </a:p>
          <a:p>
            <a:pPr marL="285750" indent="-285750">
              <a:buFont typeface="Arial" panose="020B0604020202020204" pitchFamily="34" charset="0"/>
              <a:buChar char="•"/>
            </a:pPr>
            <a:r>
              <a:rPr lang="en-US" altLang="zh-CN" sz="1400"/>
              <a:t>Teaching needs-driven</a:t>
            </a:r>
            <a:endParaRPr lang="en-US" altLang="zh-CN" sz="1400"/>
          </a:p>
          <a:p>
            <a:pPr marL="285750" indent="-285750">
              <a:buFont typeface="Arial" panose="020B0604020202020204" pitchFamily="34" charset="0"/>
              <a:buChar char="•"/>
            </a:pPr>
            <a:r>
              <a:rPr lang="en-US" altLang="zh-CN" sz="1400"/>
              <a:t>Pay attention to student feedback</a:t>
            </a:r>
            <a:endParaRPr lang="en-US" altLang="zh-CN" sz="1400"/>
          </a:p>
          <a:p>
            <a:pPr marL="285750" indent="-285750">
              <a:buFont typeface="Arial" panose="020B0604020202020204" pitchFamily="34" charset="0"/>
              <a:buChar char="•"/>
            </a:pPr>
            <a:r>
              <a:rPr lang="en-US" altLang="zh-CN" sz="1400"/>
              <a:t>Different levels of acceptance of technology</a:t>
            </a:r>
            <a:endParaRPr lang="en-US" altLang="zh-CN" sz="1400"/>
          </a:p>
        </p:txBody>
      </p:sp>
      <p:sp>
        <p:nvSpPr>
          <p:cNvPr id="34" name="文本框 33"/>
          <p:cNvSpPr txBox="1"/>
          <p:nvPr/>
        </p:nvSpPr>
        <p:spPr>
          <a:xfrm>
            <a:off x="958215" y="3952240"/>
            <a:ext cx="1879600" cy="213995"/>
          </a:xfrm>
          <a:prstGeom prst="rect">
            <a:avLst/>
          </a:prstGeom>
          <a:noFill/>
        </p:spPr>
        <p:txBody>
          <a:bodyPr wrap="square" rtlCol="0">
            <a:spAutoFit/>
          </a:bodyPr>
          <a:p>
            <a:r>
              <a:rPr lang="en-US" altLang="zh-CN" sz="800"/>
              <a:t>Fig 2  Persona About Wenxue Ge</a:t>
            </a:r>
            <a:endParaRPr lang="en-US" altLang="zh-CN" sz="800"/>
          </a:p>
        </p:txBody>
      </p:sp>
      <p:sp>
        <p:nvSpPr>
          <p:cNvPr id="17" name="文本框 16"/>
          <p:cNvSpPr txBox="1"/>
          <p:nvPr/>
        </p:nvSpPr>
        <p:spPr>
          <a:xfrm>
            <a:off x="306705" y="4780280"/>
            <a:ext cx="1745615" cy="1730375"/>
          </a:xfrm>
          <a:prstGeom prst="rect">
            <a:avLst/>
          </a:prstGeom>
          <a:noFill/>
          <a:ln>
            <a:solidFill>
              <a:schemeClr val="tx1"/>
            </a:solidFill>
            <a:prstDash val="sysDot"/>
          </a:ln>
        </p:spPr>
        <p:txBody>
          <a:bodyPr wrap="square" rtlCol="0">
            <a:noAutofit/>
          </a:bodyPr>
          <a:p>
            <a:pPr marL="171450" indent="-171450">
              <a:buFont typeface="Arial" panose="020B0604020202020204" pitchFamily="34" charset="0"/>
              <a:buChar char="•"/>
            </a:pPr>
            <a:r>
              <a:rPr lang="en-US" altLang="zh-CN" sz="1200"/>
              <a:t>English reading materials </a:t>
            </a:r>
            <a:endParaRPr lang="en-US" altLang="zh-CN" sz="1200"/>
          </a:p>
          <a:p>
            <a:pPr marL="171450" indent="-171450">
              <a:buFont typeface="Arial" panose="020B0604020202020204" pitchFamily="34" charset="0"/>
              <a:buChar char="•"/>
            </a:pPr>
            <a:r>
              <a:rPr lang="en-US" altLang="zh-CN" sz="1200"/>
              <a:t>Different topics</a:t>
            </a:r>
            <a:endParaRPr lang="en-US" altLang="zh-CN" sz="1200"/>
          </a:p>
          <a:p>
            <a:pPr marL="171450" indent="-171450">
              <a:buFont typeface="Arial" panose="020B0604020202020204" pitchFamily="34" charset="0"/>
              <a:buChar char="•"/>
            </a:pPr>
            <a:r>
              <a:rPr lang="en-US" altLang="zh-CN" sz="1200">
                <a:sym typeface="+mn-ea"/>
              </a:rPr>
              <a:t>Different d</a:t>
            </a:r>
            <a:r>
              <a:rPr lang="en-US" altLang="zh-CN" sz="1200"/>
              <a:t>ifficulty levels </a:t>
            </a:r>
            <a:endParaRPr lang="en-US" altLang="zh-CN" sz="1200"/>
          </a:p>
        </p:txBody>
      </p:sp>
      <p:cxnSp>
        <p:nvCxnSpPr>
          <p:cNvPr id="21" name="直接连接符 20"/>
          <p:cNvCxnSpPr/>
          <p:nvPr/>
        </p:nvCxnSpPr>
        <p:spPr>
          <a:xfrm>
            <a:off x="228600" y="4218940"/>
            <a:ext cx="5822950" cy="3175"/>
          </a:xfrm>
          <a:prstGeom prst="line">
            <a:avLst/>
          </a:prstGeom>
          <a:ln>
            <a:solidFill>
              <a:srgbClr val="EF6A57"/>
            </a:solidFill>
          </a:ln>
        </p:spPr>
        <p:style>
          <a:lnRef idx="2">
            <a:schemeClr val="accent1"/>
          </a:lnRef>
          <a:fillRef idx="0">
            <a:srgbClr val="FFFFFF"/>
          </a:fillRef>
          <a:effectRef idx="0">
            <a:srgbClr val="FFFFFF"/>
          </a:effectRef>
          <a:fontRef idx="minor">
            <a:schemeClr val="tx1"/>
          </a:fontRef>
        </p:style>
      </p:cxnSp>
      <p:sp>
        <p:nvSpPr>
          <p:cNvPr id="22" name="圆角矩形 21"/>
          <p:cNvSpPr/>
          <p:nvPr/>
        </p:nvSpPr>
        <p:spPr>
          <a:xfrm>
            <a:off x="306705" y="4353560"/>
            <a:ext cx="1745615" cy="363220"/>
          </a:xfrm>
          <a:prstGeom prst="roundRect">
            <a:avLst/>
          </a:prstGeom>
          <a:noFill/>
          <a:ln>
            <a:solidFill>
              <a:srgbClr val="EF6A57"/>
            </a:solidFill>
          </a:ln>
          <a:extLst>
            <a:ext uri="{909E8E84-426E-40DD-AFC4-6F175D3DCCD1}">
              <a14:hiddenFill xmlns:a14="http://schemas.microsoft.com/office/drawing/2010/main">
                <a:solidFill>
                  <a:srgbClr val="EB6A55"/>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306705" y="4380230"/>
            <a:ext cx="1967230" cy="306705"/>
          </a:xfrm>
          <a:prstGeom prst="rect">
            <a:avLst/>
          </a:prstGeom>
          <a:noFill/>
        </p:spPr>
        <p:txBody>
          <a:bodyPr wrap="square" rtlCol="0">
            <a:spAutoFit/>
          </a:bodyPr>
          <a:p>
            <a:r>
              <a:rPr lang="en-US" altLang="zh-CN" sz="1400">
                <a:sym typeface="+mn-ea"/>
              </a:rPr>
              <a:t>Content requirements</a:t>
            </a:r>
            <a:endParaRPr lang="en-US" altLang="zh-CN" sz="1400">
              <a:sym typeface="+mn-ea"/>
            </a:endParaRPr>
          </a:p>
        </p:txBody>
      </p:sp>
      <p:sp>
        <p:nvSpPr>
          <p:cNvPr id="23" name="文本框 22"/>
          <p:cNvSpPr txBox="1"/>
          <p:nvPr/>
        </p:nvSpPr>
        <p:spPr>
          <a:xfrm>
            <a:off x="2179320" y="4780280"/>
            <a:ext cx="1745615" cy="1730375"/>
          </a:xfrm>
          <a:prstGeom prst="rect">
            <a:avLst/>
          </a:prstGeom>
          <a:noFill/>
          <a:ln>
            <a:solidFill>
              <a:schemeClr val="tx1"/>
            </a:solidFill>
            <a:prstDash val="sysDot"/>
          </a:ln>
        </p:spPr>
        <p:txBody>
          <a:bodyPr wrap="square" rtlCol="0">
            <a:noAutofit/>
          </a:bodyPr>
          <a:p>
            <a:pPr marL="171450" indent="-171450">
              <a:buFont typeface="Arial" panose="020B0604020202020204" pitchFamily="34" charset="0"/>
              <a:buChar char="•"/>
            </a:pPr>
            <a:r>
              <a:rPr lang="en-US" altLang="zh-CN" sz="1200">
                <a:sym typeface="+mn-ea"/>
              </a:rPr>
              <a:t>Personalized  questions Question analysis</a:t>
            </a:r>
            <a:endParaRPr lang="en-US" altLang="zh-CN" sz="1200">
              <a:sym typeface="+mn-ea"/>
            </a:endParaRPr>
          </a:p>
          <a:p>
            <a:pPr marL="171450" indent="-171450">
              <a:buFont typeface="Arial" panose="020B0604020202020204" pitchFamily="34" charset="0"/>
              <a:buChar char="•"/>
            </a:pPr>
            <a:r>
              <a:rPr lang="en-US" altLang="zh-CN" sz="1200">
                <a:sym typeface="+mn-ea"/>
              </a:rPr>
              <a:t>Hitory records</a:t>
            </a:r>
            <a:endParaRPr lang="en-US" altLang="zh-CN" sz="1200">
              <a:sym typeface="+mn-ea"/>
            </a:endParaRPr>
          </a:p>
          <a:p>
            <a:pPr marL="171450" indent="-171450">
              <a:buFont typeface="Arial" panose="020B0604020202020204" pitchFamily="34" charset="0"/>
              <a:buChar char="•"/>
            </a:pPr>
            <a:r>
              <a:rPr lang="en-US" altLang="zh-CN" sz="1200">
                <a:sym typeface="+mn-ea"/>
              </a:rPr>
              <a:t>Score statistics </a:t>
            </a:r>
            <a:endParaRPr lang="en-US" altLang="zh-CN" sz="1200"/>
          </a:p>
        </p:txBody>
      </p:sp>
      <p:sp>
        <p:nvSpPr>
          <p:cNvPr id="24" name="圆角矩形 23"/>
          <p:cNvSpPr/>
          <p:nvPr/>
        </p:nvSpPr>
        <p:spPr>
          <a:xfrm>
            <a:off x="2179320" y="4353560"/>
            <a:ext cx="1745615" cy="363220"/>
          </a:xfrm>
          <a:prstGeom prst="roundRect">
            <a:avLst/>
          </a:prstGeom>
          <a:noFill/>
          <a:ln>
            <a:solidFill>
              <a:srgbClr val="EF6A57"/>
            </a:solidFill>
          </a:ln>
          <a:extLst>
            <a:ext uri="{909E8E84-426E-40DD-AFC4-6F175D3DCCD1}">
              <a14:hiddenFill xmlns:a14="http://schemas.microsoft.com/office/drawing/2010/main">
                <a:solidFill>
                  <a:srgbClr val="EB6A55"/>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nvSpPr>
        <p:spPr>
          <a:xfrm>
            <a:off x="2179955" y="4380230"/>
            <a:ext cx="1893570" cy="275590"/>
          </a:xfrm>
          <a:prstGeom prst="rect">
            <a:avLst/>
          </a:prstGeom>
          <a:noFill/>
        </p:spPr>
        <p:txBody>
          <a:bodyPr wrap="square" rtlCol="0">
            <a:spAutoFit/>
          </a:bodyPr>
          <a:p>
            <a:r>
              <a:rPr lang="en-US" altLang="zh-CN" sz="1200"/>
              <a:t>Functional requirements</a:t>
            </a:r>
            <a:endParaRPr lang="en-US" altLang="zh-CN" sz="1200"/>
          </a:p>
        </p:txBody>
      </p:sp>
      <p:pic>
        <p:nvPicPr>
          <p:cNvPr id="26" name="图片 25" descr="箭头"/>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7760" y="3607435"/>
            <a:ext cx="558800" cy="558800"/>
          </a:xfrm>
          <a:prstGeom prst="rect">
            <a:avLst/>
          </a:prstGeom>
        </p:spPr>
      </p:pic>
      <p:sp>
        <p:nvSpPr>
          <p:cNvPr id="27" name="文本框 26"/>
          <p:cNvSpPr txBox="1"/>
          <p:nvPr/>
        </p:nvSpPr>
        <p:spPr>
          <a:xfrm>
            <a:off x="4243705" y="3615055"/>
            <a:ext cx="1922145" cy="337185"/>
          </a:xfrm>
          <a:prstGeom prst="rect">
            <a:avLst/>
          </a:prstGeom>
          <a:noFill/>
        </p:spPr>
        <p:txBody>
          <a:bodyPr wrap="square" rtlCol="0">
            <a:spAutoFit/>
          </a:bodyPr>
          <a:p>
            <a:r>
              <a:rPr lang="en-US" altLang="zh-CN" sz="1600">
                <a:solidFill>
                  <a:srgbClr val="EF6A57"/>
                </a:solidFill>
              </a:rPr>
              <a:t>Type </a:t>
            </a:r>
            <a:r>
              <a:rPr lang="en-US" altLang="zh-CN" sz="1600">
                <a:solidFill>
                  <a:srgbClr val="EB6A55"/>
                </a:solidFill>
              </a:rPr>
              <a:t>of </a:t>
            </a:r>
            <a:r>
              <a:rPr lang="en-US" altLang="zh-CN" sz="1600">
                <a:solidFill>
                  <a:srgbClr val="EF6A57"/>
                </a:solidFill>
              </a:rPr>
              <a:t>requirements</a:t>
            </a:r>
            <a:endParaRPr lang="en-US" altLang="zh-CN" sz="1600">
              <a:solidFill>
                <a:srgbClr val="EF6A57"/>
              </a:solidFill>
            </a:endParaRPr>
          </a:p>
        </p:txBody>
      </p:sp>
      <p:sp>
        <p:nvSpPr>
          <p:cNvPr id="28" name="文本框 27"/>
          <p:cNvSpPr txBox="1"/>
          <p:nvPr/>
        </p:nvSpPr>
        <p:spPr>
          <a:xfrm>
            <a:off x="4129405" y="4780280"/>
            <a:ext cx="1745615" cy="1730375"/>
          </a:xfrm>
          <a:prstGeom prst="rect">
            <a:avLst/>
          </a:prstGeom>
          <a:noFill/>
          <a:ln>
            <a:solidFill>
              <a:schemeClr val="tx1"/>
            </a:solidFill>
            <a:prstDash val="sysDot"/>
          </a:ln>
        </p:spPr>
        <p:txBody>
          <a:bodyPr wrap="square" rtlCol="0">
            <a:noAutofit/>
          </a:bodyPr>
          <a:p>
            <a:pPr marL="171450" indent="-171450">
              <a:buFont typeface="Arial" panose="020B0604020202020204" pitchFamily="34" charset="0"/>
              <a:buChar char="•"/>
            </a:pPr>
            <a:r>
              <a:rPr lang="en-US" altLang="zh-CN" sz="1200">
                <a:sym typeface="+mn-ea"/>
              </a:rPr>
              <a:t>Easy-to-use interface</a:t>
            </a:r>
            <a:endParaRPr lang="en-US" altLang="zh-CN" sz="1200">
              <a:sym typeface="+mn-ea"/>
            </a:endParaRPr>
          </a:p>
          <a:p>
            <a:pPr marL="171450" indent="-171450">
              <a:buFont typeface="Arial" panose="020B0604020202020204" pitchFamily="34" charset="0"/>
              <a:buChar char="•"/>
            </a:pPr>
            <a:r>
              <a:rPr lang="en-US" altLang="zh-CN" sz="1200">
                <a:sym typeface="+mn-ea"/>
              </a:rPr>
              <a:t>Reading materials and questions are clearly displayed</a:t>
            </a:r>
            <a:endParaRPr lang="en-US" altLang="zh-CN" sz="1200">
              <a:sym typeface="+mn-ea"/>
            </a:endParaRPr>
          </a:p>
        </p:txBody>
      </p:sp>
      <p:sp>
        <p:nvSpPr>
          <p:cNvPr id="30" name="圆角矩形 29"/>
          <p:cNvSpPr/>
          <p:nvPr/>
        </p:nvSpPr>
        <p:spPr>
          <a:xfrm>
            <a:off x="4129405" y="4353560"/>
            <a:ext cx="1745615" cy="363220"/>
          </a:xfrm>
          <a:prstGeom prst="roundRect">
            <a:avLst/>
          </a:prstGeom>
          <a:noFill/>
          <a:ln>
            <a:solidFill>
              <a:srgbClr val="EF6A57"/>
            </a:solidFill>
          </a:ln>
          <a:extLst>
            <a:ext uri="{909E8E84-426E-40DD-AFC4-6F175D3DCCD1}">
              <a14:hiddenFill xmlns:a14="http://schemas.microsoft.com/office/drawing/2010/main">
                <a:solidFill>
                  <a:schemeClr val="bg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文本框 30"/>
          <p:cNvSpPr txBox="1"/>
          <p:nvPr/>
        </p:nvSpPr>
        <p:spPr>
          <a:xfrm>
            <a:off x="4156710" y="4380230"/>
            <a:ext cx="1893570" cy="275590"/>
          </a:xfrm>
          <a:prstGeom prst="rect">
            <a:avLst/>
          </a:prstGeom>
          <a:noFill/>
        </p:spPr>
        <p:txBody>
          <a:bodyPr wrap="square" rtlCol="0">
            <a:spAutoFit/>
          </a:bodyPr>
          <a:p>
            <a:r>
              <a:rPr lang="en-US" altLang="zh-CN" sz="1200">
                <a:solidFill>
                  <a:schemeClr val="tx1"/>
                </a:solidFill>
                <a:sym typeface="+mn-ea"/>
              </a:rPr>
              <a:t>Interface requirements</a:t>
            </a:r>
            <a:endParaRPr lang="en-US" altLang="zh-CN" sz="1200">
              <a:solidFill>
                <a:schemeClr val="tx1"/>
              </a:solidFill>
              <a:sym typeface="+mn-ea"/>
            </a:endParaRPr>
          </a:p>
        </p:txBody>
      </p:sp>
      <p:pic>
        <p:nvPicPr>
          <p:cNvPr id="32" name="图片 31" descr="放大镜"/>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0950" y="419100"/>
            <a:ext cx="391160" cy="391160"/>
          </a:xfrm>
          <a:prstGeom prst="rect">
            <a:avLst/>
          </a:prstGeom>
        </p:spPr>
      </p:pic>
      <p:sp>
        <p:nvSpPr>
          <p:cNvPr id="33" name="文本框 32"/>
          <p:cNvSpPr txBox="1"/>
          <p:nvPr/>
        </p:nvSpPr>
        <p:spPr>
          <a:xfrm>
            <a:off x="6851015" y="419100"/>
            <a:ext cx="1922145" cy="398780"/>
          </a:xfrm>
          <a:prstGeom prst="rect">
            <a:avLst/>
          </a:prstGeom>
          <a:noFill/>
        </p:spPr>
        <p:txBody>
          <a:bodyPr wrap="square" rtlCol="0">
            <a:spAutoFit/>
          </a:bodyPr>
          <a:p>
            <a:r>
              <a:rPr lang="en-US" altLang="zh-CN" sz="2000">
                <a:solidFill>
                  <a:srgbClr val="EF6A57"/>
                </a:solidFill>
              </a:rPr>
              <a:t>Evidence</a:t>
            </a:r>
            <a:endParaRPr lang="en-US" altLang="zh-CN" sz="2000">
              <a:solidFill>
                <a:srgbClr val="EF6A57"/>
              </a:solidFill>
            </a:endParaRPr>
          </a:p>
        </p:txBody>
      </p:sp>
      <p:pic>
        <p:nvPicPr>
          <p:cNvPr id="35" name="图片 34"/>
          <p:cNvPicPr>
            <a:picLocks noChangeAspect="1"/>
          </p:cNvPicPr>
          <p:nvPr/>
        </p:nvPicPr>
        <p:blipFill>
          <a:blip r:embed="rId8"/>
          <a:srcRect b="5647"/>
          <a:stretch>
            <a:fillRect/>
          </a:stretch>
        </p:blipFill>
        <p:spPr>
          <a:xfrm>
            <a:off x="6197600" y="3155950"/>
            <a:ext cx="3030220" cy="2827655"/>
          </a:xfrm>
          <a:prstGeom prst="rect">
            <a:avLst/>
          </a:prstGeom>
        </p:spPr>
      </p:pic>
      <p:sp>
        <p:nvSpPr>
          <p:cNvPr id="36" name="文本框 35"/>
          <p:cNvSpPr txBox="1"/>
          <p:nvPr/>
        </p:nvSpPr>
        <p:spPr>
          <a:xfrm>
            <a:off x="9276715" y="3952240"/>
            <a:ext cx="2685415" cy="1412875"/>
          </a:xfrm>
          <a:prstGeom prst="rect">
            <a:avLst/>
          </a:prstGeom>
          <a:noFill/>
        </p:spPr>
        <p:txBody>
          <a:bodyPr wrap="square" rtlCol="0">
            <a:noAutofit/>
          </a:bodyPr>
          <a:p>
            <a:r>
              <a:rPr lang="en-US" altLang="zh-CN" sz="1400">
                <a:sym typeface="+mn-ea"/>
              </a:rPr>
              <a:t>Our findings are consistent with the viewpoints in the research paper [2]. This paper points out that the traditional method of manually creating reading comprehension questions is time - consuming and labor - intensive.</a:t>
            </a:r>
            <a:endParaRPr lang="en-US" altLang="zh-CN" sz="1400"/>
          </a:p>
          <a:p>
            <a:endParaRPr lang="zh-CN" altLang="en-US" sz="1400"/>
          </a:p>
        </p:txBody>
      </p:sp>
      <p:pic>
        <p:nvPicPr>
          <p:cNvPr id="37" name="图片 36"/>
          <p:cNvPicPr>
            <a:picLocks noChangeAspect="1"/>
          </p:cNvPicPr>
          <p:nvPr/>
        </p:nvPicPr>
        <p:blipFill>
          <a:blip r:embed="rId9"/>
          <a:stretch>
            <a:fillRect/>
          </a:stretch>
        </p:blipFill>
        <p:spPr>
          <a:xfrm>
            <a:off x="9069705" y="324485"/>
            <a:ext cx="2892425" cy="2784475"/>
          </a:xfrm>
          <a:prstGeom prst="rect">
            <a:avLst/>
          </a:prstGeom>
        </p:spPr>
      </p:pic>
      <p:sp>
        <p:nvSpPr>
          <p:cNvPr id="38" name="文本框 37"/>
          <p:cNvSpPr txBox="1"/>
          <p:nvPr/>
        </p:nvSpPr>
        <p:spPr>
          <a:xfrm>
            <a:off x="9622790" y="3155950"/>
            <a:ext cx="2124075" cy="213995"/>
          </a:xfrm>
          <a:prstGeom prst="rect">
            <a:avLst/>
          </a:prstGeom>
          <a:noFill/>
        </p:spPr>
        <p:txBody>
          <a:bodyPr wrap="square" rtlCol="0">
            <a:spAutoFit/>
          </a:bodyPr>
          <a:p>
            <a:r>
              <a:rPr lang="en-US" altLang="zh-CN" sz="800"/>
              <a:t>Fig 3  Challenges in Prepareing Questions</a:t>
            </a:r>
            <a:endParaRPr lang="en-US" altLang="zh-CN" sz="800"/>
          </a:p>
        </p:txBody>
      </p:sp>
      <p:sp>
        <p:nvSpPr>
          <p:cNvPr id="39" name="文本框 38"/>
          <p:cNvSpPr txBox="1"/>
          <p:nvPr/>
        </p:nvSpPr>
        <p:spPr>
          <a:xfrm>
            <a:off x="6893560" y="6060440"/>
            <a:ext cx="1879600" cy="213995"/>
          </a:xfrm>
          <a:prstGeom prst="rect">
            <a:avLst/>
          </a:prstGeom>
          <a:noFill/>
        </p:spPr>
        <p:txBody>
          <a:bodyPr wrap="square" rtlCol="0">
            <a:spAutoFit/>
          </a:bodyPr>
          <a:p>
            <a:r>
              <a:rPr lang="en-US" altLang="zh-CN" sz="800"/>
              <a:t>Fig 4  Desired Tools in AI Educator</a:t>
            </a:r>
            <a:endParaRPr lang="en-US" altLang="zh-CN" sz="800"/>
          </a:p>
        </p:txBody>
      </p:sp>
      <p:cxnSp>
        <p:nvCxnSpPr>
          <p:cNvPr id="40" name="直接连接符 39"/>
          <p:cNvCxnSpPr/>
          <p:nvPr/>
        </p:nvCxnSpPr>
        <p:spPr>
          <a:xfrm>
            <a:off x="6287770" y="908050"/>
            <a:ext cx="2313305" cy="3810"/>
          </a:xfrm>
          <a:prstGeom prst="line">
            <a:avLst/>
          </a:prstGeom>
          <a:ln>
            <a:solidFill>
              <a:srgbClr val="EF6A57"/>
            </a:solidFill>
          </a:ln>
        </p:spPr>
        <p:style>
          <a:lnRef idx="2">
            <a:schemeClr val="accent1"/>
          </a:lnRef>
          <a:fillRef idx="0">
            <a:srgbClr val="FFFFFF"/>
          </a:fillRef>
          <a:effectRef idx="0">
            <a:srgbClr val="FFFFFF"/>
          </a:effectRef>
          <a:fontRef idx="minor">
            <a:schemeClr val="tx1"/>
          </a:fontRef>
        </p:style>
      </p:cxnSp>
      <p:pic>
        <p:nvPicPr>
          <p:cNvPr id="5" name="图片 4" descr="书籍"/>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5485" y="5666105"/>
            <a:ext cx="817880" cy="817880"/>
          </a:xfrm>
          <a:prstGeom prst="rect">
            <a:avLst/>
          </a:prstGeom>
        </p:spPr>
      </p:pic>
      <p:pic>
        <p:nvPicPr>
          <p:cNvPr id="7" name="图片 6" descr="功能要求"/>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50490" y="5739130"/>
            <a:ext cx="687070" cy="687070"/>
          </a:xfrm>
          <a:prstGeom prst="rect">
            <a:avLst/>
          </a:prstGeom>
        </p:spPr>
      </p:pic>
      <p:pic>
        <p:nvPicPr>
          <p:cNvPr id="8" name="图片 7" descr="编程界面"/>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28515" y="5681345"/>
            <a:ext cx="802640" cy="802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六边形 7"/>
          <p:cNvSpPr/>
          <p:nvPr/>
        </p:nvSpPr>
        <p:spPr>
          <a:xfrm>
            <a:off x="6779895" y="2442210"/>
            <a:ext cx="1292860" cy="1121410"/>
          </a:xfrm>
          <a:prstGeom prst="hexagon">
            <a:avLst/>
          </a:prstGeom>
          <a:solidFill>
            <a:srgbClr val="EF6A57">
              <a:alpha val="8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6854825" y="2991485"/>
            <a:ext cx="1142365" cy="337185"/>
          </a:xfrm>
          <a:prstGeom prst="rect">
            <a:avLst/>
          </a:prstGeom>
          <a:noFill/>
        </p:spPr>
        <p:txBody>
          <a:bodyPr wrap="square" rtlCol="0">
            <a:spAutoFit/>
          </a:bodyPr>
          <a:p>
            <a:r>
              <a:rPr lang="en-US" altLang="zh-CN" sz="1600"/>
              <a:t>Constraints</a:t>
            </a:r>
            <a:endParaRPr lang="en-US" altLang="zh-CN" sz="1600"/>
          </a:p>
        </p:txBody>
      </p:sp>
      <p:cxnSp>
        <p:nvCxnSpPr>
          <p:cNvPr id="17" name="直接箭头连接符 16"/>
          <p:cNvCxnSpPr>
            <a:stCxn id="8" idx="4"/>
          </p:cNvCxnSpPr>
          <p:nvPr/>
        </p:nvCxnSpPr>
        <p:spPr>
          <a:xfrm flipV="1">
            <a:off x="7060565" y="2059940"/>
            <a:ext cx="568325" cy="382270"/>
          </a:xfrm>
          <a:prstGeom prst="straightConnector1">
            <a:avLst/>
          </a:prstGeom>
          <a:ln>
            <a:solidFill>
              <a:srgbClr val="EF6A57"/>
            </a:solidFill>
            <a:tailEnd type="arrow"/>
          </a:ln>
        </p:spPr>
        <p:style>
          <a:lnRef idx="2">
            <a:schemeClr val="accent1"/>
          </a:lnRef>
          <a:fillRef idx="0">
            <a:srgbClr val="FFFFFF"/>
          </a:fillRef>
          <a:effectRef idx="0">
            <a:srgbClr val="FFFFFF"/>
          </a:effectRef>
          <a:fontRef idx="minor">
            <a:schemeClr val="tx1"/>
          </a:fontRef>
        </p:style>
      </p:cxnSp>
      <p:sp>
        <p:nvSpPr>
          <p:cNvPr id="19" name="六边形 18"/>
          <p:cNvSpPr/>
          <p:nvPr/>
        </p:nvSpPr>
        <p:spPr>
          <a:xfrm>
            <a:off x="7805420" y="2991485"/>
            <a:ext cx="1292860" cy="1121410"/>
          </a:xfrm>
          <a:prstGeom prst="hexagon">
            <a:avLst/>
          </a:prstGeom>
          <a:solidFill>
            <a:srgbClr val="EF6A57">
              <a:alpha val="8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六边形 19"/>
          <p:cNvSpPr/>
          <p:nvPr/>
        </p:nvSpPr>
        <p:spPr>
          <a:xfrm>
            <a:off x="8829675" y="2442210"/>
            <a:ext cx="1292860" cy="1121410"/>
          </a:xfrm>
          <a:prstGeom prst="hexagon">
            <a:avLst/>
          </a:prstGeom>
          <a:solidFill>
            <a:srgbClr val="EF6A57">
              <a:alpha val="8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六边形 20"/>
          <p:cNvSpPr/>
          <p:nvPr/>
        </p:nvSpPr>
        <p:spPr>
          <a:xfrm>
            <a:off x="9872980" y="2991485"/>
            <a:ext cx="1292860" cy="1121410"/>
          </a:xfrm>
          <a:prstGeom prst="hexagon">
            <a:avLst/>
          </a:prstGeom>
          <a:solidFill>
            <a:srgbClr val="EF6A57">
              <a:alpha val="8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2" name="直接箭头连接符 21"/>
          <p:cNvCxnSpPr/>
          <p:nvPr/>
        </p:nvCxnSpPr>
        <p:spPr>
          <a:xfrm flipH="1">
            <a:off x="7665720" y="4112895"/>
            <a:ext cx="407035" cy="384175"/>
          </a:xfrm>
          <a:prstGeom prst="straightConnector1">
            <a:avLst/>
          </a:prstGeom>
          <a:ln>
            <a:solidFill>
              <a:srgbClr val="EF6A57"/>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flipV="1">
            <a:off x="9098280" y="2059940"/>
            <a:ext cx="568325" cy="382270"/>
          </a:xfrm>
          <a:prstGeom prst="straightConnector1">
            <a:avLst/>
          </a:prstGeom>
          <a:ln>
            <a:solidFill>
              <a:srgbClr val="EF6A57"/>
            </a:solidFill>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nvCxnSpPr>
        <p:spPr>
          <a:xfrm flipH="1">
            <a:off x="9770110" y="4112895"/>
            <a:ext cx="407035" cy="384175"/>
          </a:xfrm>
          <a:prstGeom prst="straightConnector1">
            <a:avLst/>
          </a:prstGeom>
          <a:ln>
            <a:solidFill>
              <a:srgbClr val="EF6A57"/>
            </a:solidFill>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7865745" y="3449320"/>
            <a:ext cx="1142365" cy="583565"/>
          </a:xfrm>
          <a:prstGeom prst="rect">
            <a:avLst/>
          </a:prstGeom>
          <a:noFill/>
        </p:spPr>
        <p:txBody>
          <a:bodyPr wrap="square" rtlCol="0">
            <a:spAutoFit/>
          </a:bodyPr>
          <a:p>
            <a:pPr algn="ctr"/>
            <a:r>
              <a:rPr lang="en-US" altLang="zh-CN" sz="1600"/>
              <a:t>Visual consistency</a:t>
            </a:r>
            <a:endParaRPr lang="en-US" altLang="zh-CN" sz="1600"/>
          </a:p>
        </p:txBody>
      </p:sp>
      <p:sp>
        <p:nvSpPr>
          <p:cNvPr id="26" name="文本框 25"/>
          <p:cNvSpPr txBox="1"/>
          <p:nvPr/>
        </p:nvSpPr>
        <p:spPr>
          <a:xfrm>
            <a:off x="8902065" y="3032125"/>
            <a:ext cx="1220470" cy="337185"/>
          </a:xfrm>
          <a:prstGeom prst="rect">
            <a:avLst/>
          </a:prstGeom>
          <a:noFill/>
        </p:spPr>
        <p:txBody>
          <a:bodyPr wrap="square" rtlCol="0">
            <a:spAutoFit/>
          </a:bodyPr>
          <a:p>
            <a:r>
              <a:rPr lang="en-US" altLang="zh-CN" sz="1600"/>
              <a:t>Accessibility</a:t>
            </a:r>
            <a:endParaRPr lang="en-US" altLang="zh-CN" sz="1600"/>
          </a:p>
        </p:txBody>
      </p:sp>
      <p:sp>
        <p:nvSpPr>
          <p:cNvPr id="27" name="文本框 26"/>
          <p:cNvSpPr txBox="1"/>
          <p:nvPr/>
        </p:nvSpPr>
        <p:spPr>
          <a:xfrm>
            <a:off x="9945370" y="3449320"/>
            <a:ext cx="1220470" cy="583565"/>
          </a:xfrm>
          <a:prstGeom prst="rect">
            <a:avLst/>
          </a:prstGeom>
          <a:noFill/>
        </p:spPr>
        <p:txBody>
          <a:bodyPr wrap="square" rtlCol="0">
            <a:spAutoFit/>
          </a:bodyPr>
          <a:p>
            <a:pPr algn="ctr"/>
            <a:r>
              <a:rPr lang="en-US" altLang="zh-CN" sz="1600"/>
              <a:t>Interactive feedback</a:t>
            </a:r>
            <a:endParaRPr lang="en-US" altLang="zh-CN" sz="1600"/>
          </a:p>
        </p:txBody>
      </p:sp>
      <p:sp>
        <p:nvSpPr>
          <p:cNvPr id="30" name="文本框 29"/>
          <p:cNvSpPr txBox="1"/>
          <p:nvPr/>
        </p:nvSpPr>
        <p:spPr>
          <a:xfrm>
            <a:off x="6779895" y="1668145"/>
            <a:ext cx="2025650" cy="368300"/>
          </a:xfrm>
          <a:prstGeom prst="rect">
            <a:avLst/>
          </a:prstGeom>
          <a:noFill/>
        </p:spPr>
        <p:txBody>
          <a:bodyPr wrap="square" rtlCol="0">
            <a:spAutoFit/>
          </a:bodyPr>
          <a:p>
            <a:r>
              <a:rPr lang="en-US" altLang="zh-CN"/>
              <a:t>log in with check</a:t>
            </a:r>
            <a:endParaRPr lang="en-US" altLang="zh-CN" b="1"/>
          </a:p>
        </p:txBody>
      </p:sp>
      <p:sp>
        <p:nvSpPr>
          <p:cNvPr id="31" name="文本框 30"/>
          <p:cNvSpPr txBox="1"/>
          <p:nvPr/>
        </p:nvSpPr>
        <p:spPr>
          <a:xfrm>
            <a:off x="6521450" y="4497070"/>
            <a:ext cx="1969135" cy="368300"/>
          </a:xfrm>
          <a:prstGeom prst="rect">
            <a:avLst/>
          </a:prstGeom>
          <a:noFill/>
        </p:spPr>
        <p:txBody>
          <a:bodyPr wrap="square" rtlCol="0">
            <a:spAutoFit/>
          </a:bodyPr>
          <a:p>
            <a:r>
              <a:rPr lang="en-US" altLang="zh-CN"/>
              <a:t>Gray as main color</a:t>
            </a:r>
            <a:endParaRPr lang="en-US" altLang="zh-CN"/>
          </a:p>
        </p:txBody>
      </p:sp>
      <p:sp>
        <p:nvSpPr>
          <p:cNvPr id="32" name="文本框 31"/>
          <p:cNvSpPr txBox="1"/>
          <p:nvPr/>
        </p:nvSpPr>
        <p:spPr>
          <a:xfrm>
            <a:off x="9033510" y="1691005"/>
            <a:ext cx="2250440" cy="308610"/>
          </a:xfrm>
          <a:prstGeom prst="rect">
            <a:avLst/>
          </a:prstGeom>
          <a:noFill/>
        </p:spPr>
        <p:txBody>
          <a:bodyPr wrap="square" rtlCol="0">
            <a:noAutofit/>
          </a:bodyPr>
          <a:p>
            <a:r>
              <a:rPr lang="en-US" altLang="zh-CN" sz="1600"/>
              <a:t>Support voice input </a:t>
            </a:r>
            <a:endParaRPr lang="en-US" altLang="zh-CN" sz="1600" b="1"/>
          </a:p>
        </p:txBody>
      </p:sp>
      <p:sp>
        <p:nvSpPr>
          <p:cNvPr id="33" name="文本框 32"/>
          <p:cNvSpPr txBox="1"/>
          <p:nvPr/>
        </p:nvSpPr>
        <p:spPr>
          <a:xfrm>
            <a:off x="9033510" y="4497070"/>
            <a:ext cx="2805430" cy="440055"/>
          </a:xfrm>
          <a:prstGeom prst="rect">
            <a:avLst/>
          </a:prstGeom>
          <a:noFill/>
        </p:spPr>
        <p:txBody>
          <a:bodyPr wrap="square" rtlCol="0">
            <a:noAutofit/>
          </a:bodyPr>
          <a:p>
            <a:r>
              <a:rPr lang="en-US" altLang="zh-CN"/>
              <a:t>Continuously improve user needs</a:t>
            </a:r>
            <a:endParaRPr lang="en-US" altLang="zh-CN"/>
          </a:p>
        </p:txBody>
      </p:sp>
      <p:sp>
        <p:nvSpPr>
          <p:cNvPr id="3" name="文本框 2"/>
          <p:cNvSpPr txBox="1"/>
          <p:nvPr/>
        </p:nvSpPr>
        <p:spPr>
          <a:xfrm>
            <a:off x="6521450" y="264160"/>
            <a:ext cx="4243070" cy="583565"/>
          </a:xfrm>
          <a:prstGeom prst="rect">
            <a:avLst/>
          </a:prstGeom>
          <a:noFill/>
        </p:spPr>
        <p:txBody>
          <a:bodyPr wrap="square" rtlCol="0">
            <a:spAutoFit/>
          </a:bodyPr>
          <a:p>
            <a:r>
              <a:rPr lang="en-US" altLang="zh-CN" sz="3200" b="1">
                <a:solidFill>
                  <a:schemeClr val="tx1"/>
                </a:solidFill>
              </a:rPr>
              <a:t>Design Principles</a:t>
            </a:r>
            <a:endParaRPr lang="en-US" altLang="zh-CN" sz="3200" b="1">
              <a:solidFill>
                <a:schemeClr val="tx1"/>
              </a:solidFill>
            </a:endParaRPr>
          </a:p>
        </p:txBody>
      </p:sp>
      <p:pic>
        <p:nvPicPr>
          <p:cNvPr id="5" name="图片 4" descr="手铐"/>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7700000">
            <a:off x="7136130" y="2500630"/>
            <a:ext cx="529590" cy="529590"/>
          </a:xfrm>
          <a:prstGeom prst="rect">
            <a:avLst/>
          </a:prstGeom>
        </p:spPr>
      </p:pic>
      <p:pic>
        <p:nvPicPr>
          <p:cNvPr id="6" name="图片 5" descr="眼睛视觉"/>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4995" y="3115945"/>
            <a:ext cx="447675" cy="447675"/>
          </a:xfrm>
          <a:prstGeom prst="rect">
            <a:avLst/>
          </a:prstGeom>
        </p:spPr>
      </p:pic>
      <p:pic>
        <p:nvPicPr>
          <p:cNvPr id="7" name="图片 6" descr="开放标志"/>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5600" y="2552065"/>
            <a:ext cx="480060" cy="480060"/>
          </a:xfrm>
          <a:prstGeom prst="rect">
            <a:avLst/>
          </a:prstGeom>
        </p:spPr>
      </p:pic>
      <p:pic>
        <p:nvPicPr>
          <p:cNvPr id="9" name="图片 8" descr="反馈"/>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48595" y="3117215"/>
            <a:ext cx="339725" cy="339725"/>
          </a:xfrm>
          <a:prstGeom prst="rect">
            <a:avLst/>
          </a:prstGeom>
        </p:spPr>
      </p:pic>
      <p:pic>
        <p:nvPicPr>
          <p:cNvPr id="10" name="图片 9" descr="csm_Framework-Mockup_8f254f30d7"/>
          <p:cNvPicPr>
            <a:picLocks noChangeAspect="1"/>
          </p:cNvPicPr>
          <p:nvPr/>
        </p:nvPicPr>
        <p:blipFill>
          <a:blip r:embed="rId9"/>
          <a:srcRect l="22006" t="-357" r="14184" b="357"/>
          <a:stretch>
            <a:fillRect/>
          </a:stretch>
        </p:blipFill>
        <p:spPr>
          <a:xfrm>
            <a:off x="0" y="-37465"/>
            <a:ext cx="6167755" cy="68954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8890"/>
            <a:ext cx="12192000" cy="6856730"/>
          </a:xfrm>
          <a:prstGeom prst="rect">
            <a:avLst/>
          </a:prstGeom>
          <a:solidFill>
            <a:srgbClr val="F6F6F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306705" y="317500"/>
            <a:ext cx="4243070" cy="583565"/>
          </a:xfrm>
          <a:prstGeom prst="rect">
            <a:avLst/>
          </a:prstGeom>
          <a:noFill/>
        </p:spPr>
        <p:txBody>
          <a:bodyPr wrap="square" rtlCol="0">
            <a:spAutoFit/>
          </a:bodyPr>
          <a:p>
            <a:r>
              <a:rPr lang="en-US" altLang="zh-CN" sz="3200" b="1">
                <a:sym typeface="+mn-ea"/>
              </a:rPr>
              <a:t>Prototyping</a:t>
            </a:r>
            <a:endParaRPr lang="en-US" altLang="zh-CN" sz="3200" b="1">
              <a:sym typeface="+mn-ea"/>
            </a:endParaRPr>
          </a:p>
        </p:txBody>
      </p:sp>
      <p:pic>
        <p:nvPicPr>
          <p:cNvPr id="5" name="图片 4" descr="prototype1"/>
          <p:cNvPicPr>
            <a:picLocks noChangeAspect="1"/>
          </p:cNvPicPr>
          <p:nvPr/>
        </p:nvPicPr>
        <p:blipFill>
          <a:blip r:embed="rId1"/>
          <a:stretch>
            <a:fillRect/>
          </a:stretch>
        </p:blipFill>
        <p:spPr>
          <a:xfrm>
            <a:off x="6195695" y="255905"/>
            <a:ext cx="3109595" cy="1873250"/>
          </a:xfrm>
          <a:prstGeom prst="rect">
            <a:avLst/>
          </a:prstGeom>
        </p:spPr>
      </p:pic>
      <p:pic>
        <p:nvPicPr>
          <p:cNvPr id="7" name="图片 6" descr="prototype2"/>
          <p:cNvPicPr>
            <a:picLocks noChangeAspect="1"/>
          </p:cNvPicPr>
          <p:nvPr/>
        </p:nvPicPr>
        <p:blipFill>
          <a:blip r:embed="rId2"/>
          <a:stretch>
            <a:fillRect/>
          </a:stretch>
        </p:blipFill>
        <p:spPr>
          <a:xfrm>
            <a:off x="9351645" y="225425"/>
            <a:ext cx="2825115" cy="1995170"/>
          </a:xfrm>
          <a:prstGeom prst="rect">
            <a:avLst/>
          </a:prstGeom>
        </p:spPr>
      </p:pic>
      <p:pic>
        <p:nvPicPr>
          <p:cNvPr id="13" name="图片 12" descr="微信截图_20250507205252"/>
          <p:cNvPicPr>
            <a:picLocks noChangeAspect="1"/>
          </p:cNvPicPr>
          <p:nvPr/>
        </p:nvPicPr>
        <p:blipFill>
          <a:blip r:embed="rId3"/>
          <a:stretch>
            <a:fillRect/>
          </a:stretch>
        </p:blipFill>
        <p:spPr>
          <a:xfrm>
            <a:off x="6393815" y="2814955"/>
            <a:ext cx="2703830" cy="3462655"/>
          </a:xfrm>
          <a:prstGeom prst="rect">
            <a:avLst/>
          </a:prstGeom>
        </p:spPr>
      </p:pic>
      <p:sp>
        <p:nvSpPr>
          <p:cNvPr id="39" name="文本框 38"/>
          <p:cNvSpPr txBox="1"/>
          <p:nvPr/>
        </p:nvSpPr>
        <p:spPr>
          <a:xfrm>
            <a:off x="6878320" y="2220595"/>
            <a:ext cx="1879600" cy="213995"/>
          </a:xfrm>
          <a:prstGeom prst="rect">
            <a:avLst/>
          </a:prstGeom>
          <a:noFill/>
        </p:spPr>
        <p:txBody>
          <a:bodyPr wrap="square" rtlCol="0">
            <a:spAutoFit/>
          </a:bodyPr>
          <a:p>
            <a:r>
              <a:rPr lang="en-US" altLang="zh-CN" sz="800"/>
              <a:t>Fig 6  Iteration 1 of the prototype</a:t>
            </a:r>
            <a:endParaRPr lang="en-US" altLang="zh-CN" sz="800"/>
          </a:p>
        </p:txBody>
      </p:sp>
      <p:cxnSp>
        <p:nvCxnSpPr>
          <p:cNvPr id="4" name="直接连接符 3"/>
          <p:cNvCxnSpPr/>
          <p:nvPr/>
        </p:nvCxnSpPr>
        <p:spPr>
          <a:xfrm>
            <a:off x="6133430" y="0"/>
            <a:ext cx="15240" cy="6881495"/>
          </a:xfrm>
          <a:prstGeom prst="line">
            <a:avLst/>
          </a:prstGeom>
          <a:ln w="12700" cmpd="sng">
            <a:solidFill>
              <a:srgbClr val="EF6A57">
                <a:alpha val="70000"/>
              </a:srgbClr>
            </a:solidFill>
            <a:prstDash val="lgDash"/>
          </a:ln>
        </p:spPr>
        <p:style>
          <a:lnRef idx="2">
            <a:schemeClr val="accent1"/>
          </a:lnRef>
          <a:fillRef idx="0">
            <a:srgbClr val="FFFFFF"/>
          </a:fillRef>
          <a:effectRef idx="0">
            <a:srgbClr val="FFFFFF"/>
          </a:effectRef>
          <a:fontRef idx="minor">
            <a:schemeClr val="tx1"/>
          </a:fontRef>
        </p:style>
      </p:cxnSp>
      <p:pic>
        <p:nvPicPr>
          <p:cNvPr id="8" name="图片 7" descr="微信截图_20250509052054"/>
          <p:cNvPicPr>
            <a:picLocks noChangeAspect="1"/>
          </p:cNvPicPr>
          <p:nvPr/>
        </p:nvPicPr>
        <p:blipFill>
          <a:blip r:embed="rId4"/>
          <a:stretch>
            <a:fillRect/>
          </a:stretch>
        </p:blipFill>
        <p:spPr>
          <a:xfrm>
            <a:off x="0" y="3592195"/>
            <a:ext cx="4222115" cy="2752090"/>
          </a:xfrm>
          <a:prstGeom prst="rect">
            <a:avLst/>
          </a:prstGeom>
        </p:spPr>
      </p:pic>
      <p:sp>
        <p:nvSpPr>
          <p:cNvPr id="10" name="文本框 9"/>
          <p:cNvSpPr txBox="1"/>
          <p:nvPr/>
        </p:nvSpPr>
        <p:spPr>
          <a:xfrm>
            <a:off x="9824720" y="2343785"/>
            <a:ext cx="1879600" cy="213995"/>
          </a:xfrm>
          <a:prstGeom prst="rect">
            <a:avLst/>
          </a:prstGeom>
          <a:noFill/>
        </p:spPr>
        <p:txBody>
          <a:bodyPr wrap="square" rtlCol="0">
            <a:spAutoFit/>
          </a:bodyPr>
          <a:p>
            <a:r>
              <a:rPr lang="en-US" altLang="zh-CN" sz="800"/>
              <a:t>Fig 7  Iteration 2 of the prototype</a:t>
            </a:r>
            <a:endParaRPr lang="en-US" altLang="zh-CN" sz="800"/>
          </a:p>
        </p:txBody>
      </p:sp>
      <p:sp>
        <p:nvSpPr>
          <p:cNvPr id="12" name="文本框 11"/>
          <p:cNvSpPr txBox="1"/>
          <p:nvPr/>
        </p:nvSpPr>
        <p:spPr>
          <a:xfrm>
            <a:off x="6938010" y="6344285"/>
            <a:ext cx="1879600" cy="213995"/>
          </a:xfrm>
          <a:prstGeom prst="rect">
            <a:avLst/>
          </a:prstGeom>
          <a:noFill/>
        </p:spPr>
        <p:txBody>
          <a:bodyPr wrap="square" rtlCol="0">
            <a:spAutoFit/>
          </a:bodyPr>
          <a:p>
            <a:r>
              <a:rPr lang="en-US" altLang="zh-CN" sz="800"/>
              <a:t>Fig 8  Iteration 3 of the prototype</a:t>
            </a:r>
            <a:endParaRPr lang="en-US" altLang="zh-CN" sz="800"/>
          </a:p>
        </p:txBody>
      </p:sp>
      <p:sp>
        <p:nvSpPr>
          <p:cNvPr id="14" name="文本框 13"/>
          <p:cNvSpPr txBox="1"/>
          <p:nvPr/>
        </p:nvSpPr>
        <p:spPr>
          <a:xfrm>
            <a:off x="1304290" y="6421755"/>
            <a:ext cx="1626235" cy="213995"/>
          </a:xfrm>
          <a:prstGeom prst="rect">
            <a:avLst/>
          </a:prstGeom>
          <a:noFill/>
        </p:spPr>
        <p:txBody>
          <a:bodyPr wrap="square" rtlCol="0">
            <a:spAutoFit/>
          </a:bodyPr>
          <a:p>
            <a:r>
              <a:rPr lang="en-US" altLang="zh-CN" sz="800"/>
              <a:t>Fig 5  Four iterations comparison</a:t>
            </a:r>
            <a:endParaRPr lang="en-US" altLang="zh-CN" sz="800"/>
          </a:p>
        </p:txBody>
      </p:sp>
      <p:sp>
        <p:nvSpPr>
          <p:cNvPr id="15" name="文本框 14"/>
          <p:cNvSpPr txBox="1"/>
          <p:nvPr/>
        </p:nvSpPr>
        <p:spPr>
          <a:xfrm>
            <a:off x="130175" y="1101090"/>
            <a:ext cx="3801745" cy="2435860"/>
          </a:xfrm>
          <a:prstGeom prst="rect">
            <a:avLst/>
          </a:prstGeom>
          <a:noFill/>
        </p:spPr>
        <p:txBody>
          <a:bodyPr wrap="square" rtlCol="0">
            <a:noAutofit/>
          </a:bodyPr>
          <a:p>
            <a:pPr indent="0">
              <a:buFont typeface="Arial" panose="020B0604020202020204" pitchFamily="34" charset="0"/>
              <a:buNone/>
            </a:pPr>
            <a:r>
              <a:rPr lang="en-US" altLang="zh-CN" sz="1200" b="1">
                <a:solidFill>
                  <a:srgbClr val="EF6A57"/>
                </a:solidFill>
              </a:rPr>
              <a:t>Menu Design​</a:t>
            </a:r>
            <a:endParaRPr lang="en-US" altLang="zh-CN" sz="1200" b="1">
              <a:solidFill>
                <a:srgbClr val="EF6A57"/>
              </a:solidFill>
            </a:endParaRPr>
          </a:p>
          <a:p>
            <a:pPr marL="171450" indent="-171450">
              <a:buFont typeface="Arial" panose="020B0604020202020204" pitchFamily="34" charset="0"/>
              <a:buChar char="•"/>
            </a:pPr>
            <a:r>
              <a:rPr lang="en-US" altLang="zh-CN" sz="1200"/>
              <a:t>Retain only the first - level menu at the bottom of the brief introduction.​</a:t>
            </a:r>
            <a:endParaRPr lang="en-US" altLang="zh-CN" sz="1200"/>
          </a:p>
          <a:p>
            <a:pPr indent="0">
              <a:buFont typeface="Arial" panose="020B0604020202020204" pitchFamily="34" charset="0"/>
              <a:buNone/>
            </a:pPr>
            <a:r>
              <a:rPr lang="en-US" altLang="zh-CN" sz="1200" b="1">
                <a:solidFill>
                  <a:srgbClr val="EF6A57"/>
                </a:solidFill>
              </a:rPr>
              <a:t>Tools and Compatibility​</a:t>
            </a:r>
            <a:endParaRPr lang="en-US" altLang="zh-CN" sz="1200" b="1">
              <a:solidFill>
                <a:srgbClr val="EF6A57"/>
              </a:solidFill>
            </a:endParaRPr>
          </a:p>
          <a:p>
            <a:pPr marL="171450" indent="-171450">
              <a:buFont typeface="Arial" panose="020B0604020202020204" pitchFamily="34" charset="0"/>
              <a:buChar char="•"/>
            </a:pPr>
            <a:r>
              <a:rPr lang="en-US" altLang="zh-CN" sz="1200"/>
              <a:t>Use the Modao tool for prototype design.​</a:t>
            </a:r>
            <a:endParaRPr lang="en-US" altLang="zh-CN" sz="1200"/>
          </a:p>
          <a:p>
            <a:pPr marL="171450" indent="-171450">
              <a:buFont typeface="Arial" panose="020B0604020202020204" pitchFamily="34" charset="0"/>
              <a:buChar char="•"/>
            </a:pPr>
            <a:r>
              <a:rPr lang="en-US" altLang="zh-CN" sz="1200"/>
              <a:t>Compatible with both iOS and Android systems.​</a:t>
            </a:r>
            <a:endParaRPr lang="en-US" altLang="zh-CN" sz="1200"/>
          </a:p>
          <a:p>
            <a:pPr indent="0">
              <a:buFont typeface="Arial" panose="020B0604020202020204" pitchFamily="34" charset="0"/>
              <a:buNone/>
            </a:pPr>
            <a:r>
              <a:rPr lang="en-US" altLang="zh-CN" sz="1200" b="1">
                <a:solidFill>
                  <a:srgbClr val="EF6A57"/>
                </a:solidFill>
              </a:rPr>
              <a:t>Function Breadth​</a:t>
            </a:r>
            <a:endParaRPr lang="en-US" altLang="zh-CN" sz="1200" b="1">
              <a:solidFill>
                <a:srgbClr val="EF6A57"/>
              </a:solidFill>
            </a:endParaRPr>
          </a:p>
          <a:p>
            <a:pPr marL="171450" indent="-171450">
              <a:buFont typeface="Arial" panose="020B0604020202020204" pitchFamily="34" charset="0"/>
              <a:buChar char="•"/>
            </a:pPr>
            <a:r>
              <a:rPr lang="en-US" altLang="zh-CN" sz="1200"/>
              <a:t>Implement both the generation and marking functions.​</a:t>
            </a:r>
            <a:endParaRPr lang="en-US" altLang="zh-CN" sz="1200"/>
          </a:p>
          <a:p>
            <a:pPr indent="0">
              <a:buFont typeface="Arial" panose="020B0604020202020204" pitchFamily="34" charset="0"/>
              <a:buNone/>
            </a:pPr>
            <a:r>
              <a:rPr lang="en-US" altLang="zh-CN" sz="1200" b="1">
                <a:solidFill>
                  <a:srgbClr val="EF6A57"/>
                </a:solidFill>
              </a:rPr>
              <a:t>Function Depth​</a:t>
            </a:r>
            <a:endParaRPr lang="en-US" altLang="zh-CN" sz="1200" b="1">
              <a:solidFill>
                <a:srgbClr val="EF6A57"/>
              </a:solidFill>
            </a:endParaRPr>
          </a:p>
          <a:p>
            <a:pPr marL="171450" indent="-171450">
              <a:buFont typeface="Arial" panose="020B0604020202020204" pitchFamily="34" charset="0"/>
              <a:buChar char="•"/>
            </a:pPr>
            <a:r>
              <a:rPr lang="en-US" altLang="zh-CN" sz="1200"/>
              <a:t>Do not support listening, speaking, and writing functions currently.​</a:t>
            </a:r>
            <a:endParaRPr lang="en-US" altLang="zh-CN" sz="1200"/>
          </a:p>
          <a:p>
            <a:pPr marL="171450" indent="-171450">
              <a:buFont typeface="Arial" panose="020B0604020202020204" pitchFamily="34" charset="0"/>
              <a:buChar char="•"/>
            </a:pPr>
            <a:endParaRPr lang="en-US" altLang="zh-CN" sz="1000"/>
          </a:p>
          <a:p>
            <a:endParaRPr lang="en-US" altLang="zh-CN" sz="1000"/>
          </a:p>
        </p:txBody>
      </p:sp>
      <p:sp>
        <p:nvSpPr>
          <p:cNvPr id="16" name="文本框 15"/>
          <p:cNvSpPr txBox="1"/>
          <p:nvPr/>
        </p:nvSpPr>
        <p:spPr>
          <a:xfrm>
            <a:off x="4834890" y="405765"/>
            <a:ext cx="1298575" cy="368300"/>
          </a:xfrm>
          <a:prstGeom prst="rect">
            <a:avLst/>
          </a:prstGeom>
          <a:noFill/>
        </p:spPr>
        <p:txBody>
          <a:bodyPr wrap="square" rtlCol="0">
            <a:spAutoFit/>
          </a:bodyPr>
          <a:p>
            <a:r>
              <a:rPr lang="en-US" altLang="zh-CN" b="1">
                <a:solidFill>
                  <a:schemeClr val="tx1"/>
                </a:solidFill>
              </a:rPr>
              <a:t>Trade -off</a:t>
            </a:r>
            <a:endParaRPr lang="en-US" altLang="zh-CN" b="1">
              <a:solidFill>
                <a:schemeClr val="tx1"/>
              </a:solidFill>
            </a:endParaRPr>
          </a:p>
        </p:txBody>
      </p:sp>
      <p:pic>
        <p:nvPicPr>
          <p:cNvPr id="19" name="图片 18" descr="天平"/>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6735" y="347345"/>
            <a:ext cx="426720" cy="426720"/>
          </a:xfrm>
          <a:prstGeom prst="rect">
            <a:avLst/>
          </a:prstGeom>
        </p:spPr>
      </p:pic>
      <p:pic>
        <p:nvPicPr>
          <p:cNvPr id="23" name="图片 22" descr="微信截图_20250509060544"/>
          <p:cNvPicPr>
            <a:picLocks noChangeAspect="1"/>
          </p:cNvPicPr>
          <p:nvPr/>
        </p:nvPicPr>
        <p:blipFill>
          <a:blip r:embed="rId7"/>
          <a:stretch>
            <a:fillRect/>
          </a:stretch>
        </p:blipFill>
        <p:spPr>
          <a:xfrm>
            <a:off x="9284335" y="3044190"/>
            <a:ext cx="2892425" cy="2898775"/>
          </a:xfrm>
          <a:prstGeom prst="rect">
            <a:avLst/>
          </a:prstGeom>
        </p:spPr>
      </p:pic>
      <p:pic>
        <p:nvPicPr>
          <p:cNvPr id="20" name="图片 19" descr="循环箭头"/>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98865" y="2478405"/>
            <a:ext cx="914400" cy="914400"/>
          </a:xfrm>
          <a:prstGeom prst="rect">
            <a:avLst/>
          </a:prstGeom>
        </p:spPr>
      </p:pic>
      <p:sp>
        <p:nvSpPr>
          <p:cNvPr id="36" name="文本框 35"/>
          <p:cNvSpPr txBox="1"/>
          <p:nvPr/>
        </p:nvSpPr>
        <p:spPr>
          <a:xfrm>
            <a:off x="10050780" y="6047105"/>
            <a:ext cx="1879600" cy="213995"/>
          </a:xfrm>
          <a:prstGeom prst="rect">
            <a:avLst/>
          </a:prstGeom>
          <a:noFill/>
        </p:spPr>
        <p:txBody>
          <a:bodyPr wrap="square" rtlCol="0">
            <a:spAutoFit/>
          </a:bodyPr>
          <a:p>
            <a:r>
              <a:rPr lang="en-US" altLang="zh-CN" sz="800"/>
              <a:t>Fig 9  Iteration 4 of the prototype</a:t>
            </a:r>
            <a:endParaRPr lang="en-US" altLang="zh-CN" sz="800"/>
          </a:p>
        </p:txBody>
      </p:sp>
      <p:sp>
        <p:nvSpPr>
          <p:cNvPr id="38" name="文本框 37"/>
          <p:cNvSpPr txBox="1"/>
          <p:nvPr/>
        </p:nvSpPr>
        <p:spPr>
          <a:xfrm>
            <a:off x="4207510" y="883920"/>
            <a:ext cx="1910080" cy="5674995"/>
          </a:xfrm>
          <a:prstGeom prst="rect">
            <a:avLst/>
          </a:prstGeom>
          <a:noFill/>
        </p:spPr>
        <p:txBody>
          <a:bodyPr wrap="square" rtlCol="0">
            <a:noAutofit/>
          </a:bodyPr>
          <a:p>
            <a:pPr indent="0">
              <a:buFont typeface="Arial" panose="020B0604020202020204" pitchFamily="34" charset="0"/>
              <a:buNone/>
            </a:pPr>
            <a:r>
              <a:rPr lang="en-US" altLang="zh-CN" sz="1200" b="1">
                <a:solidFill>
                  <a:srgbClr val="EF6A57"/>
                </a:solidFill>
              </a:rPr>
              <a:t>Functional completeness and development difficulty : </a:t>
            </a:r>
            <a:r>
              <a:rPr lang="en-US" altLang="zh-CN" sz="1200" b="1"/>
              <a:t> </a:t>
            </a:r>
            <a:endParaRPr lang="en-US" altLang="zh-CN" sz="1200" u="sng"/>
          </a:p>
          <a:p>
            <a:pPr marL="171450" indent="-171450">
              <a:buFont typeface="Arial" panose="020B0604020202020204" pitchFamily="34" charset="0"/>
              <a:buChar char="•"/>
            </a:pPr>
            <a:r>
              <a:rPr lang="en-US" altLang="zh-CN" sz="1200" b="1"/>
              <a:t>Original Plan:</a:t>
            </a:r>
            <a:r>
              <a:rPr lang="en-US" altLang="zh-CN" sz="1200"/>
              <a:t> Use complex algorithms to set questions accurately, considering multi-dimensional data </a:t>
            </a:r>
            <a:endParaRPr lang="en-US" altLang="zh-CN" sz="1200"/>
          </a:p>
          <a:p>
            <a:pPr marL="171450" indent="-171450">
              <a:buFont typeface="Arial" panose="020B0604020202020204" pitchFamily="34" charset="0"/>
              <a:buChar char="•"/>
            </a:pPr>
            <a:r>
              <a:rPr lang="en-US" altLang="zh-CN" sz="1200" b="1"/>
              <a:t>Prototype stage Adjustment: </a:t>
            </a:r>
            <a:r>
              <a:rPr lang="en-US" altLang="zh-CN" sz="1200"/>
              <a:t>set questions only based on the word count of reading materials and question types</a:t>
            </a:r>
            <a:endParaRPr lang="en-US" altLang="zh-CN" sz="1200"/>
          </a:p>
          <a:p>
            <a:pPr marL="171450" indent="-171450">
              <a:buFont typeface="Arial" panose="020B0604020202020204" pitchFamily="34" charset="0"/>
              <a:buChar char="•"/>
            </a:pPr>
            <a:endParaRPr lang="en-US" altLang="zh-CN" sz="1200"/>
          </a:p>
          <a:p>
            <a:pPr indent="0">
              <a:buFont typeface="Arial" panose="020B0604020202020204" pitchFamily="34" charset="0"/>
              <a:buNone/>
            </a:pPr>
            <a:r>
              <a:rPr lang="en-US" altLang="zh-CN" sz="1200" b="1">
                <a:solidFill>
                  <a:srgbClr val="EF6A57"/>
                </a:solidFill>
                <a:sym typeface="+mn-ea"/>
              </a:rPr>
              <a:t>Interface Design and User Experience :</a:t>
            </a:r>
            <a:r>
              <a:rPr lang="en-US" altLang="zh-CN" sz="1200">
                <a:solidFill>
                  <a:srgbClr val="EF6A57"/>
                </a:solidFill>
                <a:sym typeface="+mn-ea"/>
              </a:rPr>
              <a:t> </a:t>
            </a:r>
            <a:endParaRPr lang="en-US" altLang="zh-CN" sz="1200">
              <a:solidFill>
                <a:srgbClr val="EF6A57"/>
              </a:solidFill>
              <a:sym typeface="+mn-ea"/>
            </a:endParaRPr>
          </a:p>
          <a:p>
            <a:pPr marL="171450" indent="-171450">
              <a:buFont typeface="Arial" panose="020B0604020202020204" pitchFamily="34" charset="0"/>
              <a:buChar char="•"/>
            </a:pPr>
            <a:r>
              <a:rPr lang="en-US" altLang="zh-CN" sz="1200" b="1"/>
              <a:t>Design Approach:</a:t>
            </a:r>
            <a:r>
              <a:rPr lang="en-US" altLang="zh-CN" sz="1200"/>
              <a:t> Adopt a mature interface layout mode to speed up the design process.​</a:t>
            </a:r>
            <a:endParaRPr lang="en-US" altLang="zh-CN" sz="1200"/>
          </a:p>
          <a:p>
            <a:pPr marL="171450" indent="-171450">
              <a:buFont typeface="Arial" panose="020B0604020202020204" pitchFamily="34" charset="0"/>
              <a:buChar char="•"/>
            </a:pPr>
            <a:r>
              <a:rPr lang="en-US" altLang="zh-CN" sz="1200" b="1"/>
              <a:t>Visuals and Operation: </a:t>
            </a:r>
            <a:r>
              <a:rPr lang="en-US" altLang="zh-CN" sz="1200"/>
              <a:t> lack novelty to help users quickly get familiar with the operation process.​</a:t>
            </a:r>
            <a:endParaRPr lang="en-US" altLang="zh-CN" sz="1200"/>
          </a:p>
          <a:p>
            <a:pPr marL="171450" indent="-171450">
              <a:buFont typeface="Arial" panose="020B0604020202020204" pitchFamily="34" charset="0"/>
              <a:buChar char="•"/>
            </a:pPr>
            <a:r>
              <a:rPr lang="en-US" altLang="zh-CN" sz="1200" b="1"/>
              <a:t>Interaction Effects: </a:t>
            </a:r>
            <a:r>
              <a:rPr lang="en-US" altLang="zh-CN" sz="1200"/>
              <a:t>Retain basic interactive effects while omitting complex animation effects.</a:t>
            </a:r>
            <a:endParaRPr lang="en-US" altLang="zh-CN" sz="1200"/>
          </a:p>
          <a:p>
            <a:pPr indent="0">
              <a:buFont typeface="Arial" panose="020B0604020202020204" pitchFamily="34" charset="0"/>
              <a:buNone/>
            </a:pPr>
            <a:endParaRPr lang="en-US" altLang="zh-CN" sz="1000"/>
          </a:p>
          <a:p>
            <a:pPr marL="342900" indent="-342900">
              <a:buFont typeface="Arial" panose="020B0604020202020204" pitchFamily="34" charset="0"/>
              <a:buChar char="•"/>
            </a:pPr>
            <a:endParaRPr lang="en-US" altLang="zh-CN" sz="1000"/>
          </a:p>
        </p:txBody>
      </p:sp>
      <p:cxnSp>
        <p:nvCxnSpPr>
          <p:cNvPr id="40" name="直接连接符 39"/>
          <p:cNvCxnSpPr/>
          <p:nvPr/>
        </p:nvCxnSpPr>
        <p:spPr>
          <a:xfrm flipV="1">
            <a:off x="4185285" y="255905"/>
            <a:ext cx="0" cy="3020695"/>
          </a:xfrm>
          <a:prstGeom prst="line">
            <a:avLst/>
          </a:prstGeom>
          <a:ln>
            <a:solidFill>
              <a:srgbClr val="EF6A57"/>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117475" y="948690"/>
            <a:ext cx="3752850" cy="3175"/>
          </a:xfrm>
          <a:prstGeom prst="line">
            <a:avLst/>
          </a:prstGeom>
          <a:ln>
            <a:solidFill>
              <a:srgbClr val="EF6A57"/>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7960" y="136525"/>
            <a:ext cx="2110105" cy="583565"/>
          </a:xfrm>
          <a:prstGeom prst="rect">
            <a:avLst/>
          </a:prstGeom>
          <a:noFill/>
        </p:spPr>
        <p:txBody>
          <a:bodyPr wrap="square" rtlCol="0">
            <a:spAutoFit/>
          </a:bodyPr>
          <a:p>
            <a:r>
              <a:rPr lang="en-US" altLang="zh-CN" sz="3200" b="1"/>
              <a:t>Iteration 1</a:t>
            </a:r>
            <a:endParaRPr lang="en-US" altLang="zh-CN" sz="3200" b="1"/>
          </a:p>
        </p:txBody>
      </p:sp>
      <p:sp>
        <p:nvSpPr>
          <p:cNvPr id="23" name="文本框 22"/>
          <p:cNvSpPr txBox="1"/>
          <p:nvPr/>
        </p:nvSpPr>
        <p:spPr>
          <a:xfrm>
            <a:off x="892810" y="927100"/>
            <a:ext cx="4873625" cy="860425"/>
          </a:xfrm>
          <a:prstGeom prst="rect">
            <a:avLst/>
          </a:prstGeom>
          <a:noFill/>
        </p:spPr>
        <p:txBody>
          <a:bodyPr wrap="square" rtlCol="0">
            <a:spAutoFit/>
          </a:bodyPr>
          <a:p>
            <a:r>
              <a:rPr lang="en-US" altLang="zh-CN" b="1">
                <a:solidFill>
                  <a:schemeClr val="tx1"/>
                </a:solidFill>
              </a:rPr>
              <a:t>User issues : </a:t>
            </a:r>
            <a:endParaRPr lang="en-US" altLang="zh-CN" b="1">
              <a:solidFill>
                <a:schemeClr val="tx1"/>
              </a:solidFill>
            </a:endParaRPr>
          </a:p>
          <a:p>
            <a:pPr marL="285750" indent="-285750">
              <a:buFont typeface="Arial" panose="020B0604020202020204" pitchFamily="34" charset="0"/>
              <a:buChar char="•"/>
            </a:pPr>
            <a:r>
              <a:rPr lang="en-US" altLang="zh-CN" sz="1600">
                <a:solidFill>
                  <a:schemeClr val="tx1"/>
                </a:solidFill>
              </a:rPr>
              <a:t>Unclear operation process of the tool</a:t>
            </a:r>
            <a:endParaRPr lang="en-US" altLang="zh-CN" sz="1600">
              <a:solidFill>
                <a:schemeClr val="tx1"/>
              </a:solidFill>
            </a:endParaRPr>
          </a:p>
          <a:p>
            <a:pPr marL="285750" indent="-285750">
              <a:buFont typeface="Arial" panose="020B0604020202020204" pitchFamily="34" charset="0"/>
              <a:buChar char="•"/>
            </a:pPr>
            <a:r>
              <a:rPr lang="en-US" altLang="zh-CN" sz="1600">
                <a:solidFill>
                  <a:schemeClr val="tx1"/>
                </a:solidFill>
              </a:rPr>
              <a:t>Doubts about the technical implementation method</a:t>
            </a:r>
            <a:endParaRPr lang="en-US" altLang="zh-CN" sz="1600">
              <a:solidFill>
                <a:schemeClr val="tx1"/>
              </a:solidFill>
            </a:endParaRPr>
          </a:p>
        </p:txBody>
      </p:sp>
      <p:pic>
        <p:nvPicPr>
          <p:cNvPr id="24" name="图片 23" descr="prototype1"/>
          <p:cNvPicPr>
            <a:picLocks noChangeAspect="1"/>
          </p:cNvPicPr>
          <p:nvPr/>
        </p:nvPicPr>
        <p:blipFill>
          <a:blip r:embed="rId1"/>
          <a:stretch>
            <a:fillRect/>
          </a:stretch>
        </p:blipFill>
        <p:spPr>
          <a:xfrm>
            <a:off x="238760" y="1870075"/>
            <a:ext cx="5748020" cy="3604260"/>
          </a:xfrm>
          <a:prstGeom prst="rect">
            <a:avLst/>
          </a:prstGeom>
        </p:spPr>
      </p:pic>
      <p:pic>
        <p:nvPicPr>
          <p:cNvPr id="25" name="图片 24" descr="问号"/>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960" y="927100"/>
            <a:ext cx="812800" cy="812800"/>
          </a:xfrm>
          <a:prstGeom prst="rect">
            <a:avLst/>
          </a:prstGeom>
        </p:spPr>
      </p:pic>
      <p:pic>
        <p:nvPicPr>
          <p:cNvPr id="26" name="图片 25" descr="问题回答对话框"/>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955" y="5450840"/>
            <a:ext cx="617855" cy="617855"/>
          </a:xfrm>
          <a:prstGeom prst="rect">
            <a:avLst/>
          </a:prstGeom>
        </p:spPr>
      </p:pic>
      <p:sp>
        <p:nvSpPr>
          <p:cNvPr id="27" name="文本框 26"/>
          <p:cNvSpPr txBox="1"/>
          <p:nvPr/>
        </p:nvSpPr>
        <p:spPr>
          <a:xfrm>
            <a:off x="892810" y="5450840"/>
            <a:ext cx="4873625" cy="1106805"/>
          </a:xfrm>
          <a:prstGeom prst="rect">
            <a:avLst/>
          </a:prstGeom>
          <a:noFill/>
        </p:spPr>
        <p:txBody>
          <a:bodyPr wrap="square" rtlCol="0">
            <a:spAutoFit/>
          </a:bodyPr>
          <a:p>
            <a:r>
              <a:rPr lang="en-US" altLang="zh-CN" b="1">
                <a:solidFill>
                  <a:schemeClr val="tx1"/>
                </a:solidFill>
              </a:rPr>
              <a:t>Prototyping Reasons :</a:t>
            </a:r>
            <a:endParaRPr lang="en-US" altLang="zh-CN" b="1">
              <a:solidFill>
                <a:schemeClr val="tx1"/>
              </a:solidFill>
            </a:endParaRPr>
          </a:p>
          <a:p>
            <a:pPr marL="285750" indent="-285750">
              <a:buFont typeface="Arial" panose="020B0604020202020204" pitchFamily="34" charset="0"/>
              <a:buChar char="•"/>
            </a:pPr>
            <a:r>
              <a:rPr lang="en-US" altLang="zh-CN" sz="1600">
                <a:solidFill>
                  <a:schemeClr val="tx1"/>
                </a:solidFill>
              </a:rPr>
              <a:t>Quickly present the core concepts</a:t>
            </a:r>
            <a:endParaRPr lang="en-US" altLang="zh-CN" sz="1600">
              <a:solidFill>
                <a:schemeClr val="tx1"/>
              </a:solidFill>
            </a:endParaRPr>
          </a:p>
          <a:p>
            <a:pPr marL="285750" indent="-285750">
              <a:buFont typeface="Arial" panose="020B0604020202020204" pitchFamily="34" charset="0"/>
              <a:buChar char="•"/>
            </a:pPr>
            <a:r>
              <a:rPr lang="en-US" altLang="zh-CN" sz="1600">
                <a:solidFill>
                  <a:schemeClr val="tx1"/>
                </a:solidFill>
              </a:rPr>
              <a:t>Reduce the cost of trial and error</a:t>
            </a:r>
            <a:endParaRPr lang="en-US" altLang="zh-CN" sz="1600">
              <a:solidFill>
                <a:schemeClr val="tx1"/>
              </a:solidFill>
            </a:endParaRPr>
          </a:p>
          <a:p>
            <a:pPr marL="285750" indent="-285750">
              <a:buFont typeface="Arial" panose="020B0604020202020204" pitchFamily="34" charset="0"/>
              <a:buChar char="•"/>
            </a:pPr>
            <a:r>
              <a:rPr lang="en-US" altLang="zh-CN" sz="1600">
                <a:solidFill>
                  <a:schemeClr val="tx1"/>
                </a:solidFill>
              </a:rPr>
              <a:t>Focus on user needs</a:t>
            </a:r>
            <a:endParaRPr lang="en-US" altLang="zh-CN" sz="1600">
              <a:solidFill>
                <a:schemeClr val="tx1"/>
              </a:solidFill>
            </a:endParaRPr>
          </a:p>
        </p:txBody>
      </p:sp>
      <p:cxnSp>
        <p:nvCxnSpPr>
          <p:cNvPr id="28" name="直接连接符 27"/>
          <p:cNvCxnSpPr/>
          <p:nvPr/>
        </p:nvCxnSpPr>
        <p:spPr>
          <a:xfrm>
            <a:off x="6133430" y="0"/>
            <a:ext cx="15240" cy="6881495"/>
          </a:xfrm>
          <a:prstGeom prst="line">
            <a:avLst/>
          </a:prstGeom>
          <a:ln w="12700" cmpd="sng">
            <a:solidFill>
              <a:schemeClr val="tx1">
                <a:alpha val="70000"/>
              </a:schemeClr>
            </a:solidFill>
            <a:prstDash val="lgDash"/>
          </a:ln>
        </p:spPr>
        <p:style>
          <a:lnRef idx="2">
            <a:schemeClr val="accent1"/>
          </a:lnRef>
          <a:fillRef idx="0">
            <a:srgbClr val="FFFFFF"/>
          </a:fillRef>
          <a:effectRef idx="0">
            <a:srgbClr val="FFFFFF"/>
          </a:effectRef>
          <a:fontRef idx="minor">
            <a:schemeClr val="tx1"/>
          </a:fontRef>
        </p:style>
      </p:cxnSp>
      <p:pic>
        <p:nvPicPr>
          <p:cNvPr id="30" name="图片 29" descr="答辩测评"/>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0785" y="136525"/>
            <a:ext cx="914400" cy="914400"/>
          </a:xfrm>
          <a:prstGeom prst="rect">
            <a:avLst/>
          </a:prstGeom>
        </p:spPr>
      </p:pic>
      <p:sp>
        <p:nvSpPr>
          <p:cNvPr id="31" name="文本框 30"/>
          <p:cNvSpPr txBox="1"/>
          <p:nvPr/>
        </p:nvSpPr>
        <p:spPr>
          <a:xfrm>
            <a:off x="7195185" y="136525"/>
            <a:ext cx="4963160" cy="4013200"/>
          </a:xfrm>
          <a:prstGeom prst="rect">
            <a:avLst/>
          </a:prstGeom>
          <a:noFill/>
        </p:spPr>
        <p:txBody>
          <a:bodyPr wrap="square" rtlCol="0">
            <a:noAutofit/>
          </a:bodyPr>
          <a:p>
            <a:r>
              <a:rPr lang="en-US" altLang="zh-CN" b="1">
                <a:solidFill>
                  <a:schemeClr val="tx1"/>
                </a:solidFill>
              </a:rPr>
              <a:t>Evaluation (Interviews) : </a:t>
            </a:r>
            <a:endParaRPr lang="en-US" altLang="zh-CN" b="1">
              <a:solidFill>
                <a:schemeClr val="tx1"/>
              </a:solidFill>
            </a:endParaRPr>
          </a:p>
          <a:p>
            <a:r>
              <a:rPr lang="en-US" altLang="zh-CN" sz="1200" b="1">
                <a:solidFill>
                  <a:srgbClr val="EB6A55"/>
                </a:solidFill>
              </a:rPr>
              <a:t>Interview Process​</a:t>
            </a:r>
            <a:endParaRPr lang="en-US" altLang="zh-CN" sz="1200" b="1">
              <a:solidFill>
                <a:srgbClr val="EB6A55"/>
              </a:solidFill>
            </a:endParaRPr>
          </a:p>
          <a:p>
            <a:pPr marL="171450" indent="-171450">
              <a:buFont typeface="Arial" panose="020B0604020202020204" pitchFamily="34" charset="0"/>
              <a:buChar char="•"/>
            </a:pPr>
            <a:r>
              <a:rPr lang="en-US" altLang="zh-CN" sz="1200" b="1">
                <a:solidFill>
                  <a:schemeClr val="tx1"/>
                </a:solidFill>
              </a:rPr>
              <a:t>Task Explanation:</a:t>
            </a:r>
            <a:r>
              <a:rPr lang="en-US" altLang="zh-CN" sz="1200">
                <a:solidFill>
                  <a:schemeClr val="tx1"/>
                </a:solidFill>
              </a:rPr>
              <a:t> Provide high school English teachers with detailed information about the evaluation task to assess the flowchart in the sketch.​</a:t>
            </a:r>
            <a:endParaRPr lang="en-US" altLang="zh-CN" sz="1200">
              <a:solidFill>
                <a:schemeClr val="tx1"/>
              </a:solidFill>
            </a:endParaRPr>
          </a:p>
          <a:p>
            <a:pPr marL="171450" indent="-171450">
              <a:buFont typeface="Arial" panose="020B0604020202020204" pitchFamily="34" charset="0"/>
              <a:buChar char="•"/>
            </a:pPr>
            <a:r>
              <a:rPr lang="en-US" altLang="zh-CN" sz="1200" b="1">
                <a:solidFill>
                  <a:schemeClr val="tx1"/>
                </a:solidFill>
              </a:rPr>
              <a:t>Independent Review: </a:t>
            </a:r>
            <a:r>
              <a:rPr lang="en-US" altLang="zh-CN" sz="1200">
                <a:solidFill>
                  <a:schemeClr val="tx1"/>
                </a:solidFill>
              </a:rPr>
              <a:t>Give teachers sufficient time to review the flowchart design alone.​</a:t>
            </a:r>
            <a:endParaRPr lang="en-US" altLang="zh-CN" sz="1200">
              <a:solidFill>
                <a:schemeClr val="tx1"/>
              </a:solidFill>
            </a:endParaRPr>
          </a:p>
          <a:p>
            <a:pPr marL="171450" indent="-171450">
              <a:buFont typeface="Arial" panose="020B0604020202020204" pitchFamily="34" charset="0"/>
              <a:buChar char="•"/>
            </a:pPr>
            <a:r>
              <a:rPr lang="en-US" altLang="zh-CN" sz="1200" b="1">
                <a:solidFill>
                  <a:schemeClr val="tx1"/>
                </a:solidFill>
              </a:rPr>
              <a:t>Questioning Session:</a:t>
            </a:r>
            <a:r>
              <a:rPr lang="en-US" altLang="zh-CN" sz="1200">
                <a:solidFill>
                  <a:schemeClr val="tx1"/>
                </a:solidFill>
              </a:rPr>
              <a:t> </a:t>
            </a:r>
            <a:endParaRPr lang="en-US" altLang="zh-CN" sz="1200">
              <a:solidFill>
                <a:schemeClr val="tx1"/>
              </a:solidFill>
            </a:endParaRPr>
          </a:p>
          <a:p>
            <a:pPr marL="628650" lvl="1" indent="-171450">
              <a:buFont typeface="Arial" panose="020B0604020202020204" pitchFamily="34" charset="0"/>
              <a:buChar char="•"/>
            </a:pPr>
            <a:r>
              <a:rPr lang="en-US" altLang="zh-CN" sz="1200">
                <a:solidFill>
                  <a:schemeClr val="tx1"/>
                </a:solidFill>
              </a:rPr>
              <a:t>How does the user management page distinguish users with different permissions?</a:t>
            </a:r>
            <a:endParaRPr lang="en-US" altLang="zh-CN" sz="1200">
              <a:solidFill>
                <a:schemeClr val="tx1"/>
              </a:solidFill>
            </a:endParaRPr>
          </a:p>
          <a:p>
            <a:pPr marL="628650" lvl="1" indent="-171450">
              <a:buFont typeface="Arial" panose="020B0604020202020204" pitchFamily="34" charset="0"/>
              <a:buChar char="•"/>
            </a:pPr>
            <a:r>
              <a:rPr lang="en-US" altLang="zh-CN" sz="1200">
                <a:solidFill>
                  <a:schemeClr val="tx1"/>
                </a:solidFill>
              </a:rPr>
              <a:t>Can the bookshelf function classify and organize materials according to students' learning progress?</a:t>
            </a:r>
            <a:endParaRPr lang="en-US" altLang="zh-CN" sz="1200">
              <a:solidFill>
                <a:schemeClr val="tx1"/>
              </a:solidFill>
            </a:endParaRPr>
          </a:p>
          <a:p>
            <a:pPr marL="628650" lvl="1" indent="-171450">
              <a:buFont typeface="Arial" panose="020B0604020202020204" pitchFamily="34" charset="0"/>
              <a:buChar char="•"/>
            </a:pPr>
            <a:r>
              <a:rPr lang="en-US" altLang="zh-CN" sz="1200">
                <a:solidFill>
                  <a:schemeClr val="tx1"/>
                </a:solidFill>
              </a:rPr>
              <a:t>Does the operation of the creation page meet the needs of the teaching scene?</a:t>
            </a:r>
            <a:endParaRPr lang="en-US" altLang="zh-CN" sz="1200">
              <a:solidFill>
                <a:schemeClr val="tx1"/>
              </a:solidFill>
            </a:endParaRPr>
          </a:p>
          <a:p>
            <a:r>
              <a:rPr lang="en-US" altLang="zh-CN" sz="1200" b="1">
                <a:solidFill>
                  <a:srgbClr val="EB6A55"/>
                </a:solidFill>
              </a:rPr>
              <a:t>Discussion and Analysis​</a:t>
            </a:r>
            <a:endParaRPr lang="en-US" altLang="zh-CN" sz="1200" b="1">
              <a:solidFill>
                <a:srgbClr val="EB6A55"/>
              </a:solidFill>
            </a:endParaRPr>
          </a:p>
          <a:p>
            <a:pPr marL="171450" indent="-171450">
              <a:buFont typeface="Arial" panose="020B0604020202020204" pitchFamily="34" charset="0"/>
              <a:buChar char="•"/>
            </a:pPr>
            <a:r>
              <a:rPr lang="en-US" altLang="zh-CN" sz="1200" b="1">
                <a:solidFill>
                  <a:schemeClr val="tx1"/>
                </a:solidFill>
              </a:rPr>
              <a:t>Analysis Dimensions:</a:t>
            </a:r>
            <a:r>
              <a:rPr lang="en-US" altLang="zh-CN" sz="1200">
                <a:solidFill>
                  <a:schemeClr val="tx1"/>
                </a:solidFill>
              </a:rPr>
              <a:t> Analyze from multiple dimensions, including actual teaching needs, user operation convenience, and product implementation feasibility.​</a:t>
            </a:r>
            <a:endParaRPr lang="en-US" altLang="zh-CN" sz="1200">
              <a:solidFill>
                <a:schemeClr val="tx1"/>
              </a:solidFill>
            </a:endParaRPr>
          </a:p>
          <a:p>
            <a:r>
              <a:rPr lang="en-US" altLang="zh-CN" sz="1200" b="1">
                <a:solidFill>
                  <a:srgbClr val="EB6A55"/>
                </a:solidFill>
              </a:rPr>
              <a:t>Final Conclusions​</a:t>
            </a:r>
            <a:endParaRPr lang="en-US" altLang="zh-CN" sz="1200" b="1">
              <a:solidFill>
                <a:srgbClr val="EB6A55"/>
              </a:solidFill>
            </a:endParaRPr>
          </a:p>
          <a:p>
            <a:pPr marL="171450" indent="-171450">
              <a:buFont typeface="Arial" panose="020B0604020202020204" pitchFamily="34" charset="0"/>
              <a:buChar char="•"/>
            </a:pPr>
            <a:r>
              <a:rPr lang="en-US" altLang="zh-CN" sz="1200" b="1">
                <a:solidFill>
                  <a:schemeClr val="tx1"/>
                </a:solidFill>
              </a:rPr>
              <a:t>Determination of Important Pages: </a:t>
            </a:r>
            <a:r>
              <a:rPr lang="en-US" altLang="zh-CN" sz="1200">
                <a:solidFill>
                  <a:schemeClr val="tx1"/>
                </a:solidFill>
              </a:rPr>
              <a:t>Confirm that the three interactive pages of user management, bookshelf, and creation are indispensable and crucial parts of the product.​</a:t>
            </a:r>
            <a:endParaRPr lang="en-US" altLang="zh-CN" sz="1200">
              <a:solidFill>
                <a:schemeClr val="tx1"/>
              </a:solidFill>
            </a:endParaRPr>
          </a:p>
          <a:p>
            <a:pPr marL="171450" indent="-171450">
              <a:buFont typeface="Arial" panose="020B0604020202020204" pitchFamily="34" charset="0"/>
              <a:buChar char="•"/>
            </a:pPr>
            <a:endParaRPr lang="en-US" altLang="zh-CN" sz="1200">
              <a:solidFill>
                <a:schemeClr val="tx1"/>
              </a:solidFill>
            </a:endParaRPr>
          </a:p>
        </p:txBody>
      </p:sp>
      <p:pic>
        <p:nvPicPr>
          <p:cNvPr id="32" name="图片 31" descr="微信截图_20250509073130"/>
          <p:cNvPicPr>
            <a:picLocks noChangeAspect="1"/>
          </p:cNvPicPr>
          <p:nvPr/>
        </p:nvPicPr>
        <p:blipFill>
          <a:blip r:embed="rId8"/>
          <a:stretch>
            <a:fillRect/>
          </a:stretch>
        </p:blipFill>
        <p:spPr>
          <a:xfrm>
            <a:off x="6148705" y="4657725"/>
            <a:ext cx="6024245" cy="2047240"/>
          </a:xfrm>
          <a:prstGeom prst="rect">
            <a:avLst/>
          </a:prstGeom>
        </p:spPr>
      </p:pic>
      <p:pic>
        <p:nvPicPr>
          <p:cNvPr id="33" name="图片 32" descr="眼睛"/>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9850" y="4149090"/>
            <a:ext cx="641985" cy="641985"/>
          </a:xfrm>
          <a:prstGeom prst="rect">
            <a:avLst/>
          </a:prstGeom>
        </p:spPr>
      </p:pic>
      <p:sp>
        <p:nvSpPr>
          <p:cNvPr id="34" name="文本框 33"/>
          <p:cNvSpPr txBox="1"/>
          <p:nvPr/>
        </p:nvSpPr>
        <p:spPr>
          <a:xfrm>
            <a:off x="7127875" y="4219575"/>
            <a:ext cx="1727200" cy="368300"/>
          </a:xfrm>
          <a:prstGeom prst="rect">
            <a:avLst/>
          </a:prstGeom>
          <a:noFill/>
        </p:spPr>
        <p:txBody>
          <a:bodyPr wrap="square" rtlCol="0">
            <a:spAutoFit/>
          </a:bodyPr>
          <a:p>
            <a:r>
              <a:rPr lang="en-US" altLang="zh-CN" b="1"/>
              <a:t>Key Insights</a:t>
            </a:r>
            <a:endParaRPr lang="en-US" altLang="zh-CN" b="1"/>
          </a:p>
        </p:txBody>
      </p:sp>
      <p:sp>
        <p:nvSpPr>
          <p:cNvPr id="35" name="文本框 34"/>
          <p:cNvSpPr txBox="1"/>
          <p:nvPr/>
        </p:nvSpPr>
        <p:spPr>
          <a:xfrm>
            <a:off x="2103120" y="136525"/>
            <a:ext cx="4046220" cy="829945"/>
          </a:xfrm>
          <a:prstGeom prst="rect">
            <a:avLst/>
          </a:prstGeom>
          <a:noFill/>
        </p:spPr>
        <p:txBody>
          <a:bodyPr wrap="square" rtlCol="0">
            <a:spAutoFit/>
          </a:bodyPr>
          <a:p>
            <a:pPr algn="just"/>
            <a:r>
              <a:rPr lang="en-US" altLang="zh-CN" sz="1600" i="1" u="sng">
                <a:solidFill>
                  <a:schemeClr val="tx1"/>
                </a:solidFill>
              </a:rPr>
              <a:t>My contribution: Writing prototypes and participating in group interviews and evaluations</a:t>
            </a:r>
            <a:endParaRPr lang="en-US" altLang="zh-CN" sz="1600" i="1" u="sng">
              <a:solidFill>
                <a:schemeClr val="tx1"/>
              </a:solidFill>
            </a:endParaRPr>
          </a:p>
        </p:txBody>
      </p:sp>
    </p:spTree>
    <p:custDataLst>
      <p:tags r:id="rId1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微信截图_20250509080321"/>
          <p:cNvPicPr>
            <a:picLocks noChangeAspect="1"/>
          </p:cNvPicPr>
          <p:nvPr/>
        </p:nvPicPr>
        <p:blipFill>
          <a:blip r:embed="rId1"/>
          <a:stretch>
            <a:fillRect/>
          </a:stretch>
        </p:blipFill>
        <p:spPr>
          <a:xfrm>
            <a:off x="7235190" y="4309110"/>
            <a:ext cx="4833620" cy="2559050"/>
          </a:xfrm>
          <a:prstGeom prst="rect">
            <a:avLst/>
          </a:prstGeom>
        </p:spPr>
      </p:pic>
      <p:sp>
        <p:nvSpPr>
          <p:cNvPr id="3" name="文本框 2"/>
          <p:cNvSpPr txBox="1"/>
          <p:nvPr/>
        </p:nvSpPr>
        <p:spPr>
          <a:xfrm>
            <a:off x="187960" y="136525"/>
            <a:ext cx="2110105" cy="583565"/>
          </a:xfrm>
          <a:prstGeom prst="rect">
            <a:avLst/>
          </a:prstGeom>
          <a:noFill/>
        </p:spPr>
        <p:txBody>
          <a:bodyPr wrap="square" rtlCol="0">
            <a:spAutoFit/>
          </a:bodyPr>
          <a:p>
            <a:r>
              <a:rPr lang="en-US" altLang="zh-CN" sz="3200" b="1"/>
              <a:t>Iteration 2</a:t>
            </a:r>
            <a:endParaRPr lang="en-US" altLang="zh-CN" sz="3200" b="1"/>
          </a:p>
        </p:txBody>
      </p:sp>
      <p:sp>
        <p:nvSpPr>
          <p:cNvPr id="23" name="文本框 22"/>
          <p:cNvSpPr txBox="1"/>
          <p:nvPr/>
        </p:nvSpPr>
        <p:spPr>
          <a:xfrm>
            <a:off x="988695" y="720090"/>
            <a:ext cx="4873625" cy="1599565"/>
          </a:xfrm>
          <a:prstGeom prst="rect">
            <a:avLst/>
          </a:prstGeom>
          <a:noFill/>
        </p:spPr>
        <p:txBody>
          <a:bodyPr wrap="square" rtlCol="0">
            <a:spAutoFit/>
          </a:bodyPr>
          <a:p>
            <a:r>
              <a:rPr lang="en-US" altLang="zh-CN" b="1">
                <a:solidFill>
                  <a:schemeClr val="tx1"/>
                </a:solidFill>
              </a:rPr>
              <a:t>User issues : </a:t>
            </a:r>
            <a:endParaRPr lang="en-US" altLang="zh-CN" b="1">
              <a:solidFill>
                <a:schemeClr val="tx1"/>
              </a:solidFill>
            </a:endParaRPr>
          </a:p>
          <a:p>
            <a:pPr marL="171450" indent="-171450">
              <a:buFont typeface="Arial" panose="020B0604020202020204" pitchFamily="34" charset="0"/>
              <a:buChar char="•"/>
            </a:pPr>
            <a:r>
              <a:rPr lang="en-US" altLang="zh-CN" sz="1600">
                <a:solidFill>
                  <a:schemeClr val="tx1"/>
                </a:solidFill>
              </a:rPr>
              <a:t>Difficulty in intuitively understanding the actual user experience just from the flowchart</a:t>
            </a:r>
            <a:endParaRPr lang="en-US" altLang="zh-CN" sz="1600">
              <a:solidFill>
                <a:schemeClr val="tx1"/>
              </a:solidFill>
            </a:endParaRPr>
          </a:p>
          <a:p>
            <a:pPr marL="171450" indent="-171450">
              <a:buFont typeface="Arial" panose="020B0604020202020204" pitchFamily="34" charset="0"/>
              <a:buChar char="•"/>
            </a:pPr>
            <a:r>
              <a:rPr lang="en-US" altLang="zh-CN" sz="1600">
                <a:solidFill>
                  <a:schemeClr val="tx1"/>
                </a:solidFill>
              </a:rPr>
              <a:t>Flowchart Architecture Limitations​ </a:t>
            </a:r>
            <a:endParaRPr lang="en-US" altLang="zh-CN" sz="1600">
              <a:solidFill>
                <a:schemeClr val="tx1"/>
              </a:solidFill>
            </a:endParaRPr>
          </a:p>
          <a:p>
            <a:pPr marL="171450" indent="-171450">
              <a:buFont typeface="Arial" panose="020B0604020202020204" pitchFamily="34" charset="0"/>
              <a:buChar char="•"/>
            </a:pPr>
            <a:r>
              <a:rPr lang="en-US" altLang="zh-CN" sz="1600">
                <a:solidFill>
                  <a:schemeClr val="tx1"/>
                </a:solidFill>
              </a:rPr>
              <a:t>Ambiguity regarding whether to target computers or mobile phones.</a:t>
            </a:r>
            <a:endParaRPr lang="en-US" altLang="zh-CN" sz="1600">
              <a:solidFill>
                <a:schemeClr val="tx1"/>
              </a:solidFill>
            </a:endParaRPr>
          </a:p>
        </p:txBody>
      </p:sp>
      <p:pic>
        <p:nvPicPr>
          <p:cNvPr id="25" name="图片 24" descr="问号"/>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895" y="800100"/>
            <a:ext cx="812800" cy="812800"/>
          </a:xfrm>
          <a:prstGeom prst="rect">
            <a:avLst/>
          </a:prstGeom>
        </p:spPr>
      </p:pic>
      <p:pic>
        <p:nvPicPr>
          <p:cNvPr id="26" name="图片 25" descr="问题回答对话框"/>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960" y="5527675"/>
            <a:ext cx="617855" cy="617855"/>
          </a:xfrm>
          <a:prstGeom prst="rect">
            <a:avLst/>
          </a:prstGeom>
        </p:spPr>
      </p:pic>
      <p:sp>
        <p:nvSpPr>
          <p:cNvPr id="27" name="文本框 26"/>
          <p:cNvSpPr txBox="1"/>
          <p:nvPr/>
        </p:nvSpPr>
        <p:spPr>
          <a:xfrm>
            <a:off x="892810" y="5527675"/>
            <a:ext cx="4873625" cy="1353185"/>
          </a:xfrm>
          <a:prstGeom prst="rect">
            <a:avLst/>
          </a:prstGeom>
          <a:noFill/>
        </p:spPr>
        <p:txBody>
          <a:bodyPr wrap="square" rtlCol="0">
            <a:spAutoFit/>
          </a:bodyPr>
          <a:p>
            <a:r>
              <a:rPr lang="en-US" altLang="zh-CN" b="1">
                <a:solidFill>
                  <a:schemeClr val="tx1"/>
                </a:solidFill>
              </a:rPr>
              <a:t>Prototyping Reasons :</a:t>
            </a:r>
            <a:endParaRPr lang="en-US" altLang="zh-CN" b="1">
              <a:solidFill>
                <a:schemeClr val="tx1"/>
              </a:solidFill>
            </a:endParaRPr>
          </a:p>
          <a:p>
            <a:pPr marL="171450" indent="-171450">
              <a:buFont typeface="Arial" panose="020B0604020202020204" pitchFamily="34" charset="0"/>
              <a:buChar char="•"/>
            </a:pPr>
            <a:r>
              <a:rPr lang="en-US" altLang="zh-CN" sz="1600">
                <a:solidFill>
                  <a:schemeClr val="tx1"/>
                </a:solidFill>
              </a:rPr>
              <a:t>Graphic design intuitively displays divergent user thinking</a:t>
            </a:r>
            <a:endParaRPr lang="en-US" altLang="zh-CN" sz="1600">
              <a:solidFill>
                <a:schemeClr val="tx1"/>
              </a:solidFill>
            </a:endParaRPr>
          </a:p>
          <a:p>
            <a:pPr marL="171450" indent="-171450">
              <a:buFont typeface="Arial" panose="020B0604020202020204" pitchFamily="34" charset="0"/>
              <a:buChar char="•"/>
            </a:pPr>
            <a:r>
              <a:rPr lang="en-US" altLang="zh-CN" sz="1600">
                <a:solidFill>
                  <a:schemeClr val="tx1"/>
                </a:solidFill>
              </a:rPr>
              <a:t>Subjectively believe that mobile apps are more suitable for teachers to use interactively</a:t>
            </a:r>
            <a:endParaRPr lang="en-US" altLang="zh-CN" sz="1600">
              <a:solidFill>
                <a:schemeClr val="tx1"/>
              </a:solidFill>
            </a:endParaRPr>
          </a:p>
        </p:txBody>
      </p:sp>
      <p:cxnSp>
        <p:nvCxnSpPr>
          <p:cNvPr id="28" name="直接连接符 27"/>
          <p:cNvCxnSpPr/>
          <p:nvPr/>
        </p:nvCxnSpPr>
        <p:spPr>
          <a:xfrm>
            <a:off x="6133430" y="0"/>
            <a:ext cx="15240" cy="6881495"/>
          </a:xfrm>
          <a:prstGeom prst="line">
            <a:avLst/>
          </a:prstGeom>
          <a:ln w="12700" cmpd="sng">
            <a:solidFill>
              <a:srgbClr val="EF6A57">
                <a:alpha val="70000"/>
              </a:srgbClr>
            </a:solidFill>
            <a:prstDash val="lgDash"/>
          </a:ln>
        </p:spPr>
        <p:style>
          <a:lnRef idx="2">
            <a:schemeClr val="accent1"/>
          </a:lnRef>
          <a:fillRef idx="0">
            <a:srgbClr val="FFFFFF"/>
          </a:fillRef>
          <a:effectRef idx="0">
            <a:srgbClr val="FFFFFF"/>
          </a:effectRef>
          <a:fontRef idx="minor">
            <a:schemeClr val="tx1"/>
          </a:fontRef>
        </p:style>
      </p:cxnSp>
      <p:pic>
        <p:nvPicPr>
          <p:cNvPr id="30" name="图片 29" descr="答辩测评"/>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0785" y="136525"/>
            <a:ext cx="914400" cy="914400"/>
          </a:xfrm>
          <a:prstGeom prst="rect">
            <a:avLst/>
          </a:prstGeom>
        </p:spPr>
      </p:pic>
      <p:sp>
        <p:nvSpPr>
          <p:cNvPr id="31" name="文本框 30"/>
          <p:cNvSpPr txBox="1"/>
          <p:nvPr/>
        </p:nvSpPr>
        <p:spPr>
          <a:xfrm>
            <a:off x="7195185" y="220980"/>
            <a:ext cx="4873625" cy="829945"/>
          </a:xfrm>
          <a:prstGeom prst="rect">
            <a:avLst/>
          </a:prstGeom>
          <a:noFill/>
        </p:spPr>
        <p:txBody>
          <a:bodyPr wrap="square" rtlCol="0">
            <a:spAutoFit/>
          </a:bodyPr>
          <a:p>
            <a:r>
              <a:rPr lang="en-US" altLang="zh-CN" b="1">
                <a:solidFill>
                  <a:schemeClr val="tx1"/>
                </a:solidFill>
              </a:rPr>
              <a:t>Evaluation (Questionnaire + Cognitive Walkthrough ) : </a:t>
            </a:r>
            <a:endParaRPr lang="en-US" altLang="zh-CN" b="1">
              <a:solidFill>
                <a:schemeClr val="tx1"/>
              </a:solidFill>
            </a:endParaRPr>
          </a:p>
          <a:p>
            <a:endParaRPr lang="en-US" altLang="zh-CN" sz="1200">
              <a:solidFill>
                <a:schemeClr val="tx1"/>
              </a:solidFill>
            </a:endParaRPr>
          </a:p>
        </p:txBody>
      </p:sp>
      <p:pic>
        <p:nvPicPr>
          <p:cNvPr id="33" name="图片 32" descr="眼睛"/>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15710" y="4548505"/>
            <a:ext cx="641985" cy="641985"/>
          </a:xfrm>
          <a:prstGeom prst="rect">
            <a:avLst/>
          </a:prstGeom>
        </p:spPr>
      </p:pic>
      <p:sp>
        <p:nvSpPr>
          <p:cNvPr id="34" name="文本框 33"/>
          <p:cNvSpPr txBox="1"/>
          <p:nvPr/>
        </p:nvSpPr>
        <p:spPr>
          <a:xfrm rot="16200000">
            <a:off x="5869940" y="5485130"/>
            <a:ext cx="1727200" cy="368300"/>
          </a:xfrm>
          <a:prstGeom prst="rect">
            <a:avLst/>
          </a:prstGeom>
          <a:noFill/>
        </p:spPr>
        <p:txBody>
          <a:bodyPr wrap="square" rtlCol="0">
            <a:spAutoFit/>
          </a:bodyPr>
          <a:p>
            <a:r>
              <a:rPr lang="en-US" altLang="zh-CN" b="1"/>
              <a:t>Key Insights</a:t>
            </a:r>
            <a:endParaRPr lang="en-US" altLang="zh-CN" b="1"/>
          </a:p>
        </p:txBody>
      </p:sp>
      <p:pic>
        <p:nvPicPr>
          <p:cNvPr id="7" name="图片 6" descr="prototype2"/>
          <p:cNvPicPr>
            <a:picLocks noChangeAspect="1"/>
          </p:cNvPicPr>
          <p:nvPr/>
        </p:nvPicPr>
        <p:blipFill>
          <a:blip r:embed="rId10"/>
          <a:stretch>
            <a:fillRect/>
          </a:stretch>
        </p:blipFill>
        <p:spPr>
          <a:xfrm>
            <a:off x="1117600" y="2268220"/>
            <a:ext cx="4615180" cy="3259455"/>
          </a:xfrm>
          <a:prstGeom prst="rect">
            <a:avLst/>
          </a:prstGeom>
        </p:spPr>
      </p:pic>
      <p:pic>
        <p:nvPicPr>
          <p:cNvPr id="102" name="图片 101"/>
          <p:cNvPicPr>
            <a:picLocks noChangeAspect="1"/>
          </p:cNvPicPr>
          <p:nvPr/>
        </p:nvPicPr>
        <p:blipFill>
          <a:blip r:embed="rId11">
            <a:extLst>
              <a:ext uri="{28A0092B-C50C-407E-A947-70E740481C1C}">
                <a14:useLocalDpi xmlns:a14="http://schemas.microsoft.com/office/drawing/2010/main" val="0"/>
              </a:ext>
            </a:extLst>
          </a:blip>
          <a:srcRect t="25287"/>
          <a:stretch>
            <a:fillRect/>
          </a:stretch>
        </p:blipFill>
        <p:spPr>
          <a:xfrm>
            <a:off x="9355455" y="966470"/>
            <a:ext cx="2550160" cy="1568450"/>
          </a:xfrm>
          <a:prstGeom prst="rect">
            <a:avLst/>
          </a:prstGeom>
        </p:spPr>
      </p:pic>
      <p:sp>
        <p:nvSpPr>
          <p:cNvPr id="2" name="文本框 1"/>
          <p:cNvSpPr txBox="1"/>
          <p:nvPr/>
        </p:nvSpPr>
        <p:spPr>
          <a:xfrm>
            <a:off x="6419850" y="1112520"/>
            <a:ext cx="2935605" cy="2122805"/>
          </a:xfrm>
          <a:prstGeom prst="rect">
            <a:avLst/>
          </a:prstGeom>
          <a:noFill/>
        </p:spPr>
        <p:txBody>
          <a:bodyPr wrap="square" rtlCol="0">
            <a:spAutoFit/>
          </a:bodyPr>
          <a:p>
            <a:r>
              <a:rPr lang="en-US" altLang="zh-CN" sz="1200" b="1">
                <a:sym typeface="+mn-ea"/>
              </a:rPr>
              <a:t>Questionnaire</a:t>
            </a:r>
            <a:endParaRPr lang="en-US" altLang="zh-CN" sz="1200" b="1">
              <a:solidFill>
                <a:srgbClr val="EB6A55"/>
              </a:solidFill>
            </a:endParaRPr>
          </a:p>
          <a:p>
            <a:r>
              <a:rPr lang="en-US" altLang="zh-CN" sz="1200" b="1">
                <a:solidFill>
                  <a:srgbClr val="EB6A55"/>
                </a:solidFill>
              </a:rPr>
              <a:t>Survey Basics​</a:t>
            </a:r>
            <a:endParaRPr lang="en-US" altLang="zh-CN" sz="1200" b="1">
              <a:solidFill>
                <a:srgbClr val="EB6A55"/>
              </a:solidFill>
            </a:endParaRPr>
          </a:p>
          <a:p>
            <a:pPr marL="171450" indent="-171450">
              <a:buFont typeface="Arial" panose="020B0604020202020204" pitchFamily="34" charset="0"/>
              <a:buChar char="•"/>
            </a:pPr>
            <a:r>
              <a:rPr lang="en-US" altLang="zh-CN" sz="1200"/>
              <a:t>Sample Size: 30 samples were selected for the questionnaire survey.​</a:t>
            </a:r>
            <a:endParaRPr lang="en-US" altLang="zh-CN" sz="1200"/>
          </a:p>
          <a:p>
            <a:r>
              <a:rPr lang="en-US" altLang="zh-CN" sz="1200" b="1">
                <a:solidFill>
                  <a:srgbClr val="EB6A55"/>
                </a:solidFill>
              </a:rPr>
              <a:t>Survey Content​</a:t>
            </a:r>
            <a:endParaRPr lang="en-US" altLang="zh-CN" sz="1200" b="1">
              <a:solidFill>
                <a:srgbClr val="EB6A55"/>
              </a:solidFill>
            </a:endParaRPr>
          </a:p>
          <a:p>
            <a:pPr marL="171450" indent="-171450">
              <a:buFont typeface="Arial" panose="020B0604020202020204" pitchFamily="34" charset="0"/>
              <a:buChar char="•"/>
            </a:pPr>
            <a:r>
              <a:rPr lang="en-US" altLang="zh-CN" sz="1200"/>
              <a:t>Focused on collecting users' preferences for product usage platforms (APP or Web) through carefully designed questions.​</a:t>
            </a:r>
            <a:endParaRPr lang="en-US" altLang="zh-CN" sz="1200"/>
          </a:p>
          <a:p>
            <a:r>
              <a:rPr lang="en-US" altLang="zh-CN" sz="1200" b="1">
                <a:solidFill>
                  <a:srgbClr val="EB6A55"/>
                </a:solidFill>
              </a:rPr>
              <a:t>Survey Results​</a:t>
            </a:r>
            <a:endParaRPr lang="en-US" altLang="zh-CN" sz="1200" b="1">
              <a:solidFill>
                <a:srgbClr val="EB6A55"/>
              </a:solidFill>
            </a:endParaRPr>
          </a:p>
          <a:p>
            <a:pPr marL="171450" indent="-171450">
              <a:buFont typeface="Arial" panose="020B0604020202020204" pitchFamily="34" charset="0"/>
              <a:buChar char="•"/>
            </a:pPr>
            <a:r>
              <a:rPr lang="en-US" altLang="zh-CN" sz="1200"/>
              <a:t>The results clearly indicated that users prefer to use the APP side.​</a:t>
            </a:r>
            <a:endParaRPr lang="en-US" altLang="zh-CN" sz="1200"/>
          </a:p>
        </p:txBody>
      </p:sp>
      <p:sp>
        <p:nvSpPr>
          <p:cNvPr id="4" name="文本框 3"/>
          <p:cNvSpPr txBox="1"/>
          <p:nvPr/>
        </p:nvSpPr>
        <p:spPr>
          <a:xfrm>
            <a:off x="6419850" y="3113405"/>
            <a:ext cx="5591175" cy="1568450"/>
          </a:xfrm>
          <a:prstGeom prst="rect">
            <a:avLst/>
          </a:prstGeom>
          <a:noFill/>
        </p:spPr>
        <p:txBody>
          <a:bodyPr wrap="square" rtlCol="0">
            <a:spAutoFit/>
          </a:bodyPr>
          <a:p>
            <a:r>
              <a:rPr lang="en-US" altLang="zh-CN" sz="1200" b="1">
                <a:sym typeface="+mn-ea"/>
              </a:rPr>
              <a:t>Cognitive Walkthrough </a:t>
            </a:r>
            <a:r>
              <a:rPr lang="en-US" altLang="zh-CN" sz="1200" b="1"/>
              <a:t>Identified Issues​</a:t>
            </a:r>
            <a:endParaRPr lang="en-US" altLang="zh-CN" sz="1200" b="1"/>
          </a:p>
          <a:p>
            <a:r>
              <a:rPr lang="en-US" altLang="zh-CN" sz="1200" b="1">
                <a:solidFill>
                  <a:srgbClr val="EB6A55"/>
                </a:solidFill>
              </a:rPr>
              <a:t>Visual Design Issues​</a:t>
            </a:r>
            <a:endParaRPr lang="en-US" altLang="zh-CN" sz="1200" b="1">
              <a:solidFill>
                <a:srgbClr val="EB6A55"/>
              </a:solidFill>
            </a:endParaRPr>
          </a:p>
          <a:p>
            <a:pPr marL="171450" indent="-171450">
              <a:buFont typeface="Arial" panose="020B0604020202020204" pitchFamily="34" charset="0"/>
              <a:buChar char="•"/>
            </a:pPr>
            <a:r>
              <a:rPr lang="en-US" altLang="zh-CN" sz="1200"/>
              <a:t>The page predominantly uses white as the color, and transparent icons are difficult to locate, resulting in poor visual consistency.​</a:t>
            </a:r>
            <a:endParaRPr lang="en-US" altLang="zh-CN" sz="1200"/>
          </a:p>
          <a:p>
            <a:r>
              <a:rPr lang="en-US" altLang="zh-CN" sz="1200" b="1">
                <a:solidFill>
                  <a:srgbClr val="EB6A55"/>
                </a:solidFill>
              </a:rPr>
              <a:t>Functional Design Issues​</a:t>
            </a:r>
            <a:endParaRPr lang="en-US" altLang="zh-CN" sz="1200" b="1">
              <a:solidFill>
                <a:srgbClr val="EB6A55"/>
              </a:solidFill>
            </a:endParaRPr>
          </a:p>
          <a:p>
            <a:pPr marL="171450" indent="-171450">
              <a:buFont typeface="Arial" panose="020B0604020202020204" pitchFamily="34" charset="0"/>
              <a:buChar char="•"/>
            </a:pPr>
            <a:r>
              <a:rPr lang="en-US" altLang="zh-CN" sz="1200"/>
              <a:t>The user management page contains excessive content. As it is not a social media application, only historical records and a collection function are required.​</a:t>
            </a:r>
            <a:endParaRPr lang="en-US" altLang="zh-CN" sz="1200"/>
          </a:p>
          <a:p>
            <a:endParaRPr lang="en-US" altLang="zh-CN" sz="1200"/>
          </a:p>
        </p:txBody>
      </p:sp>
      <p:sp>
        <p:nvSpPr>
          <p:cNvPr id="35" name="文本框 34"/>
          <p:cNvSpPr txBox="1"/>
          <p:nvPr/>
        </p:nvSpPr>
        <p:spPr>
          <a:xfrm>
            <a:off x="2298700" y="136525"/>
            <a:ext cx="3702685" cy="829945"/>
          </a:xfrm>
          <a:prstGeom prst="rect">
            <a:avLst/>
          </a:prstGeom>
          <a:noFill/>
        </p:spPr>
        <p:txBody>
          <a:bodyPr wrap="square" rtlCol="0">
            <a:spAutoFit/>
          </a:bodyPr>
          <a:p>
            <a:r>
              <a:rPr lang="en-US" altLang="zh-CN" sz="1600" i="1" u="sng"/>
              <a:t>My contribution: Writing prototypes , Drawing up a questionnaire and visualize the received data.</a:t>
            </a:r>
            <a:endParaRPr lang="en-US" altLang="zh-CN" sz="1600" i="1" u="sng"/>
          </a:p>
        </p:txBody>
      </p:sp>
      <p:sp>
        <p:nvSpPr>
          <p:cNvPr id="5" name="文本框 4"/>
          <p:cNvSpPr txBox="1"/>
          <p:nvPr/>
        </p:nvSpPr>
        <p:spPr>
          <a:xfrm>
            <a:off x="9826625" y="720090"/>
            <a:ext cx="1608455" cy="275590"/>
          </a:xfrm>
          <a:prstGeom prst="rect">
            <a:avLst/>
          </a:prstGeom>
          <a:noFill/>
        </p:spPr>
        <p:txBody>
          <a:bodyPr wrap="square" rtlCol="0">
            <a:spAutoFit/>
          </a:bodyPr>
          <a:p>
            <a:r>
              <a:rPr lang="en-US" altLang="zh-CN" sz="1200"/>
              <a:t>Software Feedback</a:t>
            </a:r>
            <a:endParaRPr lang="en-US" altLang="zh-CN" sz="1200"/>
          </a:p>
        </p:txBody>
      </p:sp>
      <p:sp>
        <p:nvSpPr>
          <p:cNvPr id="36" name="文本框 35"/>
          <p:cNvSpPr txBox="1"/>
          <p:nvPr/>
        </p:nvSpPr>
        <p:spPr>
          <a:xfrm>
            <a:off x="9826625" y="2686050"/>
            <a:ext cx="1879600" cy="213995"/>
          </a:xfrm>
          <a:prstGeom prst="rect">
            <a:avLst/>
          </a:prstGeom>
          <a:noFill/>
        </p:spPr>
        <p:txBody>
          <a:bodyPr wrap="square" rtlCol="0">
            <a:spAutoFit/>
          </a:bodyPr>
          <a:p>
            <a:r>
              <a:rPr lang="en-US" altLang="zh-CN" sz="800"/>
              <a:t>Fig 10  </a:t>
            </a:r>
            <a:r>
              <a:rPr lang="en-US" altLang="zh-CN" sz="800">
                <a:sym typeface="+mn-ea"/>
              </a:rPr>
              <a:t>Software Feedback</a:t>
            </a:r>
            <a:endParaRPr lang="en-US" altLang="zh-CN" sz="800"/>
          </a:p>
        </p:txBody>
      </p:sp>
    </p:spTree>
    <p:custDataLst>
      <p:tags r:id="rId1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7960" y="136525"/>
            <a:ext cx="2110105" cy="583565"/>
          </a:xfrm>
          <a:prstGeom prst="rect">
            <a:avLst/>
          </a:prstGeom>
          <a:noFill/>
        </p:spPr>
        <p:txBody>
          <a:bodyPr wrap="square" rtlCol="0">
            <a:spAutoFit/>
          </a:bodyPr>
          <a:p>
            <a:r>
              <a:rPr lang="en-US" altLang="zh-CN" sz="3200" b="1"/>
              <a:t>Iteration 3</a:t>
            </a:r>
            <a:endParaRPr lang="en-US" altLang="zh-CN" sz="3200" b="1"/>
          </a:p>
        </p:txBody>
      </p:sp>
      <p:sp>
        <p:nvSpPr>
          <p:cNvPr id="23" name="文本框 22"/>
          <p:cNvSpPr txBox="1"/>
          <p:nvPr/>
        </p:nvSpPr>
        <p:spPr>
          <a:xfrm>
            <a:off x="963295" y="800100"/>
            <a:ext cx="4873625" cy="1106805"/>
          </a:xfrm>
          <a:prstGeom prst="rect">
            <a:avLst/>
          </a:prstGeom>
          <a:noFill/>
        </p:spPr>
        <p:txBody>
          <a:bodyPr wrap="square" rtlCol="0">
            <a:spAutoFit/>
          </a:bodyPr>
          <a:p>
            <a:r>
              <a:rPr lang="en-US" altLang="zh-CN" b="1">
                <a:solidFill>
                  <a:schemeClr val="tx1"/>
                </a:solidFill>
              </a:rPr>
              <a:t>User issues :</a:t>
            </a:r>
            <a:endParaRPr lang="en-US" altLang="zh-CN" b="1">
              <a:solidFill>
                <a:schemeClr val="tx1"/>
              </a:solidFill>
            </a:endParaRPr>
          </a:p>
          <a:p>
            <a:pPr marL="171450" indent="-171450">
              <a:buFont typeface="Arial" panose="020B0604020202020204" pitchFamily="34" charset="0"/>
              <a:buChar char="•"/>
            </a:pPr>
            <a:r>
              <a:rPr lang="en-US" altLang="zh-CN" sz="1600">
                <a:solidFill>
                  <a:schemeClr val="tx1"/>
                </a:solidFill>
              </a:rPr>
              <a:t>The difficulty that users can perceive, understand, and discover for interactive interface icons</a:t>
            </a:r>
            <a:endParaRPr lang="en-US" altLang="zh-CN" sz="1600">
              <a:solidFill>
                <a:schemeClr val="tx1"/>
              </a:solidFill>
            </a:endParaRPr>
          </a:p>
          <a:p>
            <a:endParaRPr lang="en-US" altLang="zh-CN" sz="1600">
              <a:solidFill>
                <a:schemeClr val="tx1"/>
              </a:solidFill>
            </a:endParaRPr>
          </a:p>
        </p:txBody>
      </p:sp>
      <p:pic>
        <p:nvPicPr>
          <p:cNvPr id="25" name="图片 24" descr="问号"/>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5895" y="800100"/>
            <a:ext cx="812800" cy="812800"/>
          </a:xfrm>
          <a:prstGeom prst="rect">
            <a:avLst/>
          </a:prstGeom>
        </p:spPr>
      </p:pic>
      <p:pic>
        <p:nvPicPr>
          <p:cNvPr id="26" name="图片 25" descr="问题回答对话框"/>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960" y="4376420"/>
            <a:ext cx="617855" cy="617855"/>
          </a:xfrm>
          <a:prstGeom prst="rect">
            <a:avLst/>
          </a:prstGeom>
        </p:spPr>
      </p:pic>
      <p:sp>
        <p:nvSpPr>
          <p:cNvPr id="27" name="文本框 26"/>
          <p:cNvSpPr txBox="1"/>
          <p:nvPr/>
        </p:nvSpPr>
        <p:spPr>
          <a:xfrm>
            <a:off x="892810" y="4321810"/>
            <a:ext cx="4873625" cy="2091690"/>
          </a:xfrm>
          <a:prstGeom prst="rect">
            <a:avLst/>
          </a:prstGeom>
          <a:noFill/>
        </p:spPr>
        <p:txBody>
          <a:bodyPr wrap="square" rtlCol="0">
            <a:spAutoFit/>
          </a:bodyPr>
          <a:p>
            <a:r>
              <a:rPr lang="en-US" altLang="zh-CN" b="1">
                <a:solidFill>
                  <a:schemeClr val="tx1"/>
                </a:solidFill>
              </a:rPr>
              <a:t>Prototyping Reasons :</a:t>
            </a:r>
            <a:endParaRPr lang="en-US" altLang="zh-CN" b="1">
              <a:solidFill>
                <a:schemeClr val="tx1"/>
              </a:solidFill>
            </a:endParaRPr>
          </a:p>
          <a:p>
            <a:pPr marL="171450" indent="-171450">
              <a:buFont typeface="Arial" panose="020B0604020202020204" pitchFamily="34" charset="0"/>
              <a:buChar char="•"/>
            </a:pPr>
            <a:r>
              <a:rPr lang="en-US" altLang="zh-CN" sz="1600">
                <a:solidFill>
                  <a:schemeClr val="tx1"/>
                </a:solidFill>
              </a:rPr>
              <a:t>Refer to the bookshelf interface of Mint Reading, the creation interface of Deepseek, and the user management interface of Xiaohongshu to ensure that using books is simple and easy</a:t>
            </a:r>
            <a:endParaRPr lang="en-US" altLang="zh-CN" sz="1600">
              <a:solidFill>
                <a:schemeClr val="tx1"/>
              </a:solidFill>
            </a:endParaRPr>
          </a:p>
          <a:p>
            <a:pPr marL="171450" indent="-171450">
              <a:buFont typeface="Arial" panose="020B0604020202020204" pitchFamily="34" charset="0"/>
              <a:buChar char="•"/>
            </a:pPr>
            <a:r>
              <a:rPr lang="en-US" altLang="zh-CN" sz="1600">
                <a:solidFill>
                  <a:schemeClr val="tx1"/>
                </a:solidFill>
              </a:rPr>
              <a:t>Realize user interaction to facilitate user perception and subsequent simulation evaluation testing</a:t>
            </a:r>
            <a:endParaRPr lang="en-US" altLang="zh-CN" sz="1600">
              <a:solidFill>
                <a:schemeClr val="tx1"/>
              </a:solidFill>
            </a:endParaRPr>
          </a:p>
          <a:p>
            <a:pPr marL="171450" indent="-171450">
              <a:buFont typeface="Arial" panose="020B0604020202020204" pitchFamily="34" charset="0"/>
              <a:buChar char="•"/>
            </a:pPr>
            <a:endParaRPr lang="en-US" altLang="zh-CN" sz="1600">
              <a:solidFill>
                <a:schemeClr val="tx1"/>
              </a:solidFill>
            </a:endParaRPr>
          </a:p>
        </p:txBody>
      </p:sp>
      <p:pic>
        <p:nvPicPr>
          <p:cNvPr id="30" name="图片 29" descr="答辩测评"/>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0785" y="136525"/>
            <a:ext cx="914400" cy="914400"/>
          </a:xfrm>
          <a:prstGeom prst="rect">
            <a:avLst/>
          </a:prstGeom>
        </p:spPr>
      </p:pic>
      <p:pic>
        <p:nvPicPr>
          <p:cNvPr id="33" name="图片 32" descr="眼睛"/>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9050" y="4268470"/>
            <a:ext cx="641985" cy="641985"/>
          </a:xfrm>
          <a:prstGeom prst="rect">
            <a:avLst/>
          </a:prstGeom>
        </p:spPr>
      </p:pic>
      <p:sp>
        <p:nvSpPr>
          <p:cNvPr id="34" name="文本框 33"/>
          <p:cNvSpPr txBox="1"/>
          <p:nvPr/>
        </p:nvSpPr>
        <p:spPr>
          <a:xfrm>
            <a:off x="7121525" y="4393565"/>
            <a:ext cx="1727200" cy="368300"/>
          </a:xfrm>
          <a:prstGeom prst="rect">
            <a:avLst/>
          </a:prstGeom>
          <a:noFill/>
        </p:spPr>
        <p:txBody>
          <a:bodyPr wrap="square" rtlCol="0">
            <a:spAutoFit/>
          </a:bodyPr>
          <a:p>
            <a:r>
              <a:rPr lang="en-US" altLang="zh-CN" b="1"/>
              <a:t>Key Insights</a:t>
            </a:r>
            <a:endParaRPr lang="en-US" altLang="zh-CN" b="1"/>
          </a:p>
        </p:txBody>
      </p:sp>
      <p:pic>
        <p:nvPicPr>
          <p:cNvPr id="13" name="图片 12" descr="微信截图_20250507205252"/>
          <p:cNvPicPr>
            <a:picLocks noChangeAspect="1"/>
          </p:cNvPicPr>
          <p:nvPr/>
        </p:nvPicPr>
        <p:blipFill>
          <a:blip r:embed="rId9"/>
          <a:srcRect b="49430"/>
          <a:stretch>
            <a:fillRect/>
          </a:stretch>
        </p:blipFill>
        <p:spPr>
          <a:xfrm>
            <a:off x="0" y="2062480"/>
            <a:ext cx="3032760" cy="1964055"/>
          </a:xfrm>
          <a:prstGeom prst="rect">
            <a:avLst/>
          </a:prstGeom>
        </p:spPr>
      </p:pic>
      <p:pic>
        <p:nvPicPr>
          <p:cNvPr id="5" name="图片 4" descr="微信截图_20250507205252"/>
          <p:cNvPicPr>
            <a:picLocks noChangeAspect="1"/>
          </p:cNvPicPr>
          <p:nvPr/>
        </p:nvPicPr>
        <p:blipFill>
          <a:blip r:embed="rId9"/>
          <a:srcRect t="50698"/>
          <a:stretch>
            <a:fillRect/>
          </a:stretch>
        </p:blipFill>
        <p:spPr>
          <a:xfrm>
            <a:off x="3021965" y="2062480"/>
            <a:ext cx="3111500" cy="1964055"/>
          </a:xfrm>
          <a:prstGeom prst="rect">
            <a:avLst/>
          </a:prstGeom>
        </p:spPr>
      </p:pic>
      <p:pic>
        <p:nvPicPr>
          <p:cNvPr id="8" name="图片 7" descr="微信图片_20250509081513"/>
          <p:cNvPicPr>
            <a:picLocks noChangeAspect="1"/>
          </p:cNvPicPr>
          <p:nvPr/>
        </p:nvPicPr>
        <p:blipFill>
          <a:blip r:embed="rId10"/>
          <a:stretch>
            <a:fillRect/>
          </a:stretch>
        </p:blipFill>
        <p:spPr>
          <a:xfrm>
            <a:off x="8616950" y="720090"/>
            <a:ext cx="1009015" cy="2246630"/>
          </a:xfrm>
          <a:prstGeom prst="rect">
            <a:avLst/>
          </a:prstGeom>
        </p:spPr>
      </p:pic>
      <p:pic>
        <p:nvPicPr>
          <p:cNvPr id="9" name="图片 8" descr="微信图片_20250509081519"/>
          <p:cNvPicPr>
            <a:picLocks noChangeAspect="1"/>
          </p:cNvPicPr>
          <p:nvPr/>
        </p:nvPicPr>
        <p:blipFill>
          <a:blip r:embed="rId11"/>
          <a:stretch>
            <a:fillRect/>
          </a:stretch>
        </p:blipFill>
        <p:spPr>
          <a:xfrm>
            <a:off x="9890760" y="720090"/>
            <a:ext cx="991870" cy="2209165"/>
          </a:xfrm>
          <a:prstGeom prst="rect">
            <a:avLst/>
          </a:prstGeom>
        </p:spPr>
      </p:pic>
      <p:pic>
        <p:nvPicPr>
          <p:cNvPr id="11" name="图片 10" descr="微信图片_20250509081524"/>
          <p:cNvPicPr>
            <a:picLocks noChangeAspect="1"/>
          </p:cNvPicPr>
          <p:nvPr/>
        </p:nvPicPr>
        <p:blipFill>
          <a:blip r:embed="rId12"/>
          <a:stretch>
            <a:fillRect/>
          </a:stretch>
        </p:blipFill>
        <p:spPr>
          <a:xfrm>
            <a:off x="11048365" y="720090"/>
            <a:ext cx="1020445" cy="2272030"/>
          </a:xfrm>
          <a:prstGeom prst="rect">
            <a:avLst/>
          </a:prstGeom>
        </p:spPr>
      </p:pic>
      <p:sp>
        <p:nvSpPr>
          <p:cNvPr id="31" name="文本框 30"/>
          <p:cNvSpPr txBox="1"/>
          <p:nvPr/>
        </p:nvSpPr>
        <p:spPr>
          <a:xfrm>
            <a:off x="7195185" y="220980"/>
            <a:ext cx="5120640" cy="829945"/>
          </a:xfrm>
          <a:prstGeom prst="rect">
            <a:avLst/>
          </a:prstGeom>
          <a:noFill/>
        </p:spPr>
        <p:txBody>
          <a:bodyPr wrap="square" rtlCol="0">
            <a:spAutoFit/>
          </a:bodyPr>
          <a:p>
            <a:r>
              <a:rPr lang="en-US" altLang="zh-CN" b="1">
                <a:solidFill>
                  <a:schemeClr val="tx1"/>
                </a:solidFill>
              </a:rPr>
              <a:t>Evaluation (</a:t>
            </a:r>
            <a:r>
              <a:rPr lang="en-US" altLang="zh-CN" b="1">
                <a:sym typeface="+mn-ea"/>
              </a:rPr>
              <a:t>Heuristic analysis</a:t>
            </a:r>
            <a:endParaRPr lang="en-US" altLang="zh-CN" b="1"/>
          </a:p>
          <a:p>
            <a:r>
              <a:rPr lang="en-US" altLang="zh-CN" b="1">
                <a:solidFill>
                  <a:schemeClr val="tx1"/>
                </a:solidFill>
              </a:rPr>
              <a:t> + User Walkthrough ) : </a:t>
            </a:r>
            <a:endParaRPr lang="en-US" altLang="zh-CN" b="1">
              <a:solidFill>
                <a:schemeClr val="tx1"/>
              </a:solidFill>
            </a:endParaRPr>
          </a:p>
          <a:p>
            <a:endParaRPr lang="en-US" altLang="zh-CN" sz="1200">
              <a:solidFill>
                <a:schemeClr val="tx1"/>
              </a:solidFill>
            </a:endParaRPr>
          </a:p>
        </p:txBody>
      </p:sp>
      <p:sp>
        <p:nvSpPr>
          <p:cNvPr id="12" name="文本框 11"/>
          <p:cNvSpPr txBox="1"/>
          <p:nvPr/>
        </p:nvSpPr>
        <p:spPr>
          <a:xfrm>
            <a:off x="6280785" y="1146175"/>
            <a:ext cx="2217420" cy="2676525"/>
          </a:xfrm>
          <a:prstGeom prst="rect">
            <a:avLst/>
          </a:prstGeom>
          <a:noFill/>
        </p:spPr>
        <p:txBody>
          <a:bodyPr wrap="square" rtlCol="0">
            <a:spAutoFit/>
          </a:bodyPr>
          <a:p>
            <a:r>
              <a:rPr lang="en-US" altLang="zh-CN" sz="1200" b="1"/>
              <a:t>Heuristic analysis</a:t>
            </a:r>
            <a:endParaRPr lang="en-US" altLang="zh-CN" sz="1200" b="1"/>
          </a:p>
          <a:p>
            <a:pPr marL="171450" indent="-171450">
              <a:buFont typeface="Wingdings" panose="05000000000000000000" charset="0"/>
              <a:buChar char="ü"/>
            </a:pPr>
            <a:r>
              <a:rPr lang="en-US" altLang="zh-CN" sz="1200"/>
              <a:t>Languages familiar to users</a:t>
            </a:r>
            <a:endParaRPr lang="en-US" altLang="zh-CN" sz="1200"/>
          </a:p>
          <a:p>
            <a:pPr marL="171450" indent="-171450">
              <a:buFont typeface="Wingdings" panose="05000000000000000000" charset="0"/>
              <a:buChar char="ü"/>
            </a:pPr>
            <a:r>
              <a:rPr lang="en-US" altLang="zh-CN" sz="1200"/>
              <a:t>A one-click option to return to the creation interface </a:t>
            </a:r>
            <a:endParaRPr lang="en-US" altLang="zh-CN" sz="1200"/>
          </a:p>
          <a:p>
            <a:pPr marL="171450" indent="-171450">
              <a:buFont typeface="Wingdings" panose="05000000000000000000" charset="0"/>
              <a:buChar char="ü"/>
            </a:pPr>
            <a:r>
              <a:rPr lang="en-US" altLang="zh-CN" sz="1200"/>
              <a:t>The overall visual style is simple and consistent.</a:t>
            </a:r>
            <a:endParaRPr lang="en-US" altLang="zh-CN" sz="1200"/>
          </a:p>
          <a:p>
            <a:pPr marL="171450" indent="-171450">
              <a:buFont typeface="Wingdings" panose="05000000000000000000" charset="0"/>
              <a:buChar char="n"/>
            </a:pPr>
            <a:r>
              <a:rPr lang="en-US" altLang="zh-CN" sz="1200" b="1">
                <a:solidFill>
                  <a:srgbClr val="EB6A55"/>
                </a:solidFill>
              </a:rPr>
              <a:t>Shortcomings : </a:t>
            </a:r>
            <a:r>
              <a:rPr lang="en-US" altLang="zh-CN" sz="1200"/>
              <a:t> Firstly, an effective error handling mechanism is lacking. Secondly, the accessibility is suboptimal. The needs of special user groups (such as people with disabilities) have not been fully considered.</a:t>
            </a:r>
            <a:endParaRPr lang="en-US" altLang="zh-CN" sz="1200"/>
          </a:p>
        </p:txBody>
      </p:sp>
      <p:sp>
        <p:nvSpPr>
          <p:cNvPr id="14" name="文本框 13"/>
          <p:cNvSpPr txBox="1"/>
          <p:nvPr/>
        </p:nvSpPr>
        <p:spPr>
          <a:xfrm>
            <a:off x="8498205" y="3039110"/>
            <a:ext cx="3543300" cy="1871345"/>
          </a:xfrm>
          <a:prstGeom prst="rect">
            <a:avLst/>
          </a:prstGeom>
          <a:noFill/>
        </p:spPr>
        <p:txBody>
          <a:bodyPr wrap="square" rtlCol="0">
            <a:noAutofit/>
          </a:bodyPr>
          <a:p>
            <a:r>
              <a:rPr lang="en-US" altLang="zh-CN" sz="1200" b="1"/>
              <a:t>User Walkthrough </a:t>
            </a:r>
            <a:endParaRPr lang="en-US" altLang="zh-CN" sz="1200" b="1"/>
          </a:p>
          <a:p>
            <a:pPr marL="171450" indent="-171450">
              <a:buFont typeface="Arial" panose="020B0604020202020204" pitchFamily="34" charset="0"/>
              <a:buChar char="•"/>
            </a:pPr>
            <a:r>
              <a:rPr lang="en-US" altLang="zh-CN" sz="1200" b="1">
                <a:solidFill>
                  <a:srgbClr val="EB6A55"/>
                </a:solidFill>
              </a:rPr>
              <a:t>Task​ :</a:t>
            </a:r>
            <a:r>
              <a:rPr lang="en-US" altLang="zh-CN" sz="1200"/>
              <a:t> Write an article you like and obtain an article of interest from the bookshelf.​</a:t>
            </a:r>
            <a:endParaRPr lang="en-US" altLang="zh-CN" sz="1200"/>
          </a:p>
          <a:p>
            <a:pPr marL="171450" indent="-171450">
              <a:buFont typeface="Arial" panose="020B0604020202020204" pitchFamily="34" charset="0"/>
              <a:buChar char="•"/>
            </a:pPr>
            <a:r>
              <a:rPr lang="en-US" altLang="zh-CN" sz="1200" b="1">
                <a:solidFill>
                  <a:srgbClr val="EB6A55"/>
                </a:solidFill>
              </a:rPr>
              <a:t>Search Function Usage Issues:  </a:t>
            </a:r>
            <a:r>
              <a:rPr lang="en-US" altLang="zh-CN" sz="1200"/>
              <a:t>When using the search function to find learning materials, some users repeatedly tried different keywords due to the absence of expected results. </a:t>
            </a:r>
            <a:endParaRPr lang="en-US" altLang="zh-CN" sz="1200"/>
          </a:p>
          <a:p>
            <a:pPr marL="171450" indent="-171450">
              <a:buFont typeface="Arial" panose="020B0604020202020204" pitchFamily="34" charset="0"/>
              <a:buChar char="•"/>
            </a:pPr>
            <a:r>
              <a:rPr lang="en-US" altLang="zh-CN" sz="1200" b="1">
                <a:solidFill>
                  <a:srgbClr val="EB6A55"/>
                </a:solidFill>
              </a:rPr>
              <a:t>User Feedback​ : </a:t>
            </a:r>
            <a:r>
              <a:rPr lang="en-US" altLang="zh-CN" sz="1200"/>
              <a:t>Users generally reported that they occasionally operated other function buttons by mistake during the creation process and hoped for clearer operation prompts.​</a:t>
            </a:r>
            <a:endParaRPr lang="en-US" altLang="zh-CN" sz="1200"/>
          </a:p>
          <a:p>
            <a:endParaRPr lang="en-US" altLang="zh-CN" sz="1200"/>
          </a:p>
        </p:txBody>
      </p:sp>
      <p:pic>
        <p:nvPicPr>
          <p:cNvPr id="15" name="图片 14" descr="微信截图_20250509084454"/>
          <p:cNvPicPr>
            <a:picLocks noChangeAspect="1"/>
          </p:cNvPicPr>
          <p:nvPr/>
        </p:nvPicPr>
        <p:blipFill>
          <a:blip r:embed="rId13"/>
          <a:srcRect r="2255" b="5803"/>
          <a:stretch>
            <a:fillRect/>
          </a:stretch>
        </p:blipFill>
        <p:spPr>
          <a:xfrm>
            <a:off x="6104890" y="4910455"/>
            <a:ext cx="6077585" cy="1948180"/>
          </a:xfrm>
          <a:prstGeom prst="rect">
            <a:avLst/>
          </a:prstGeom>
        </p:spPr>
      </p:pic>
      <p:sp>
        <p:nvSpPr>
          <p:cNvPr id="35" name="文本框 34"/>
          <p:cNvSpPr txBox="1"/>
          <p:nvPr/>
        </p:nvSpPr>
        <p:spPr>
          <a:xfrm>
            <a:off x="2298700" y="220980"/>
            <a:ext cx="3702685" cy="583565"/>
          </a:xfrm>
          <a:prstGeom prst="rect">
            <a:avLst/>
          </a:prstGeom>
          <a:noFill/>
        </p:spPr>
        <p:txBody>
          <a:bodyPr wrap="square" rtlCol="0">
            <a:spAutoFit/>
          </a:bodyPr>
          <a:p>
            <a:r>
              <a:rPr lang="en-US" altLang="zh-CN" sz="1600" i="1" u="sng"/>
              <a:t>My contribution: Writing prototypes and Do heuristic analysis.</a:t>
            </a:r>
            <a:endParaRPr lang="en-US" altLang="zh-CN" sz="1600" i="1" u="sng"/>
          </a:p>
        </p:txBody>
      </p:sp>
      <p:cxnSp>
        <p:nvCxnSpPr>
          <p:cNvPr id="28" name="直接连接符 27"/>
          <p:cNvCxnSpPr/>
          <p:nvPr/>
        </p:nvCxnSpPr>
        <p:spPr>
          <a:xfrm>
            <a:off x="6133430" y="0"/>
            <a:ext cx="15240" cy="6881495"/>
          </a:xfrm>
          <a:prstGeom prst="line">
            <a:avLst/>
          </a:prstGeom>
          <a:ln w="12700" cmpd="sng">
            <a:solidFill>
              <a:srgbClr val="EF6A57">
                <a:alpha val="70000"/>
              </a:srgbClr>
            </a:solidFill>
            <a:prstDash val="lgDash"/>
          </a:ln>
        </p:spPr>
        <p:style>
          <a:lnRef idx="2">
            <a:schemeClr val="accent1"/>
          </a:lnRef>
          <a:fillRef idx="0">
            <a:srgbClr val="FFFFFF"/>
          </a:fillRef>
          <a:effectRef idx="0">
            <a:srgbClr val="FFFFFF"/>
          </a:effectRef>
          <a:fontRef idx="minor">
            <a:schemeClr val="tx1"/>
          </a:fontRef>
        </p:style>
      </p:cxnSp>
    </p:spTree>
    <p:custDataLst>
      <p:tags r:id="rId1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Figure_1"/>
          <p:cNvPicPr>
            <a:picLocks noChangeAspect="1"/>
          </p:cNvPicPr>
          <p:nvPr/>
        </p:nvPicPr>
        <p:blipFill>
          <a:blip r:embed="rId1"/>
          <a:stretch>
            <a:fillRect/>
          </a:stretch>
        </p:blipFill>
        <p:spPr>
          <a:xfrm>
            <a:off x="8109585" y="3378200"/>
            <a:ext cx="2634615" cy="1976120"/>
          </a:xfrm>
          <a:prstGeom prst="rect">
            <a:avLst/>
          </a:prstGeom>
        </p:spPr>
      </p:pic>
      <p:sp>
        <p:nvSpPr>
          <p:cNvPr id="3" name="文本框 2"/>
          <p:cNvSpPr txBox="1"/>
          <p:nvPr/>
        </p:nvSpPr>
        <p:spPr>
          <a:xfrm>
            <a:off x="187960" y="136525"/>
            <a:ext cx="2110105" cy="583565"/>
          </a:xfrm>
          <a:prstGeom prst="rect">
            <a:avLst/>
          </a:prstGeom>
          <a:noFill/>
        </p:spPr>
        <p:txBody>
          <a:bodyPr wrap="square" rtlCol="0">
            <a:spAutoFit/>
          </a:bodyPr>
          <a:p>
            <a:r>
              <a:rPr lang="en-US" altLang="zh-CN" sz="3200" b="1"/>
              <a:t>Iteration 4</a:t>
            </a:r>
            <a:endParaRPr lang="en-US" altLang="zh-CN" sz="3200" b="1"/>
          </a:p>
        </p:txBody>
      </p:sp>
      <p:sp>
        <p:nvSpPr>
          <p:cNvPr id="23" name="文本框 22"/>
          <p:cNvSpPr txBox="1"/>
          <p:nvPr/>
        </p:nvSpPr>
        <p:spPr>
          <a:xfrm>
            <a:off x="988695" y="720090"/>
            <a:ext cx="4873625" cy="4246245"/>
          </a:xfrm>
          <a:prstGeom prst="rect">
            <a:avLst/>
          </a:prstGeom>
          <a:noFill/>
        </p:spPr>
        <p:txBody>
          <a:bodyPr wrap="square" rtlCol="0">
            <a:spAutoFit/>
          </a:bodyPr>
          <a:p>
            <a:r>
              <a:rPr lang="en-US" altLang="zh-CN" b="1">
                <a:solidFill>
                  <a:schemeClr val="tx1"/>
                </a:solidFill>
              </a:rPr>
              <a:t>User issues :</a:t>
            </a:r>
            <a:endParaRPr lang="en-US" altLang="zh-CN" b="1">
              <a:solidFill>
                <a:schemeClr val="tx1"/>
              </a:solidFill>
            </a:endParaRPr>
          </a:p>
          <a:p>
            <a:r>
              <a:rPr lang="en-US" altLang="zh-CN" sz="1400" b="1">
                <a:solidFill>
                  <a:srgbClr val="EB6A55"/>
                </a:solidFill>
              </a:rPr>
              <a:t>Function Operation Difficulties</a:t>
            </a:r>
            <a:endParaRPr lang="en-US" altLang="zh-CN" sz="1400" b="1">
              <a:solidFill>
                <a:srgbClr val="EB6A55"/>
              </a:solidFill>
            </a:endParaRPr>
          </a:p>
          <a:p>
            <a:pPr marL="171450" indent="-171450">
              <a:buFont typeface="Arial" panose="020B0604020202020204" pitchFamily="34" charset="0"/>
              <a:buChar char="•"/>
            </a:pPr>
            <a:r>
              <a:rPr lang="en-US" altLang="zh-CN" sz="1400">
                <a:solidFill>
                  <a:schemeClr val="tx1"/>
                </a:solidFill>
              </a:rPr>
              <a:t>Users could be unfamiliar with uploading answers for the whole class when using the homework - correction function. </a:t>
            </a:r>
            <a:endParaRPr lang="en-US" altLang="zh-CN" sz="1400">
              <a:solidFill>
                <a:schemeClr val="tx1"/>
              </a:solidFill>
            </a:endParaRPr>
          </a:p>
          <a:p>
            <a:pPr indent="0">
              <a:buFont typeface="Arial" panose="020B0604020202020204" pitchFamily="34" charset="0"/>
              <a:buNone/>
            </a:pPr>
            <a:r>
              <a:rPr lang="en-US" altLang="zh-CN" sz="1400" b="1">
                <a:solidFill>
                  <a:srgbClr val="EB6A55"/>
                </a:solidFill>
              </a:rPr>
              <a:t>Time Management Difficulties</a:t>
            </a:r>
            <a:endParaRPr lang="en-US" altLang="zh-CN" sz="1400" b="1">
              <a:solidFill>
                <a:srgbClr val="EB6A55"/>
              </a:solidFill>
            </a:endParaRPr>
          </a:p>
          <a:p>
            <a:pPr marL="171450" indent="-171450">
              <a:buFont typeface="Arial" panose="020B0604020202020204" pitchFamily="34" charset="0"/>
              <a:buChar char="•"/>
            </a:pPr>
            <a:r>
              <a:rPr lang="en-US" altLang="zh-CN" sz="1400">
                <a:solidFill>
                  <a:schemeClr val="tx1"/>
                </a:solidFill>
              </a:rPr>
              <a:t>Users may struggle to balance the time spent on different product functions. Teachers might still find it hard to reduce time wasted on repetitive and tedious tasks, preventing them from fully focusing on core teaching activities.</a:t>
            </a:r>
            <a:endParaRPr lang="en-US" altLang="zh-CN" sz="1400">
              <a:solidFill>
                <a:schemeClr val="tx1"/>
              </a:solidFill>
            </a:endParaRPr>
          </a:p>
          <a:p>
            <a:r>
              <a:rPr lang="en-US" altLang="zh-CN" sz="1400" b="1">
                <a:solidFill>
                  <a:srgbClr val="EB6A55"/>
                </a:solidFill>
              </a:rPr>
              <a:t>Difficulties in Adapting to the Closed - loop Function</a:t>
            </a:r>
            <a:endParaRPr lang="en-US" altLang="zh-CN" sz="1400" b="1">
              <a:solidFill>
                <a:srgbClr val="EB6A55"/>
              </a:solidFill>
            </a:endParaRPr>
          </a:p>
          <a:p>
            <a:pPr marL="171450" indent="-171450">
              <a:buFont typeface="Arial" panose="020B0604020202020204" pitchFamily="34" charset="0"/>
              <a:buChar char="•"/>
            </a:pPr>
            <a:r>
              <a:rPr lang="en-US" altLang="zh-CN" sz="1400">
                <a:solidFill>
                  <a:schemeClr val="tx1"/>
                </a:solidFill>
              </a:rPr>
              <a:t>Users  could be confused about how to utilize product functions to achieve effective closed - loop operations in homework management and teaching feedback, or experience inconvenience when switching between different links.</a:t>
            </a:r>
            <a:endParaRPr lang="en-US" altLang="zh-CN" sz="1400">
              <a:solidFill>
                <a:schemeClr val="tx1"/>
              </a:solidFill>
            </a:endParaRPr>
          </a:p>
          <a:p>
            <a:pPr indent="0">
              <a:buFont typeface="Arial" panose="020B0604020202020204" pitchFamily="34" charset="0"/>
              <a:buNone/>
            </a:pPr>
            <a:r>
              <a:rPr lang="en-US" altLang="zh-CN" sz="1400" b="1">
                <a:solidFill>
                  <a:srgbClr val="EB6A55"/>
                </a:solidFill>
              </a:rPr>
              <a:t>Difficulties in Meeting Personalized Needs</a:t>
            </a:r>
            <a:endParaRPr lang="en-US" altLang="zh-CN" sz="1400" b="1">
              <a:solidFill>
                <a:srgbClr val="EB6A55"/>
              </a:solidFill>
            </a:endParaRPr>
          </a:p>
          <a:p>
            <a:pPr marL="171450" indent="-171450">
              <a:buFont typeface="Arial" panose="020B0604020202020204" pitchFamily="34" charset="0"/>
              <a:buChar char="•"/>
            </a:pPr>
            <a:r>
              <a:rPr lang="en-US" altLang="zh-CN" sz="1400">
                <a:solidFill>
                  <a:schemeClr val="tx1"/>
                </a:solidFill>
              </a:rPr>
              <a:t>Given the diverse learning characteristics and requirements of different students, the product may fail to fully adapt to these varied needs, which in turn impacts students' learning outcomes and teachers' teaching results.</a:t>
            </a:r>
            <a:endParaRPr lang="en-US" altLang="zh-CN" sz="1400">
              <a:solidFill>
                <a:schemeClr val="tx1"/>
              </a:solidFill>
            </a:endParaRPr>
          </a:p>
        </p:txBody>
      </p:sp>
      <p:pic>
        <p:nvPicPr>
          <p:cNvPr id="25" name="图片 24" descr="问号"/>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895" y="800100"/>
            <a:ext cx="812800" cy="812800"/>
          </a:xfrm>
          <a:prstGeom prst="rect">
            <a:avLst/>
          </a:prstGeom>
        </p:spPr>
      </p:pic>
      <p:pic>
        <p:nvPicPr>
          <p:cNvPr id="26" name="图片 25" descr="问题回答对话框"/>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960" y="4994275"/>
            <a:ext cx="617855" cy="617855"/>
          </a:xfrm>
          <a:prstGeom prst="rect">
            <a:avLst/>
          </a:prstGeom>
        </p:spPr>
      </p:pic>
      <p:sp>
        <p:nvSpPr>
          <p:cNvPr id="27" name="文本框 26"/>
          <p:cNvSpPr txBox="1"/>
          <p:nvPr/>
        </p:nvSpPr>
        <p:spPr>
          <a:xfrm>
            <a:off x="988695" y="4966335"/>
            <a:ext cx="4873625" cy="1863090"/>
          </a:xfrm>
          <a:prstGeom prst="rect">
            <a:avLst/>
          </a:prstGeom>
          <a:noFill/>
        </p:spPr>
        <p:txBody>
          <a:bodyPr wrap="square" rtlCol="0">
            <a:noAutofit/>
          </a:bodyPr>
          <a:p>
            <a:r>
              <a:rPr lang="en-US" altLang="zh-CN" b="1">
                <a:solidFill>
                  <a:schemeClr val="tx1"/>
                </a:solidFill>
              </a:rPr>
              <a:t>Prototyping Reasons :</a:t>
            </a:r>
            <a:endParaRPr lang="en-US" altLang="zh-CN" b="1">
              <a:solidFill>
                <a:schemeClr val="tx1"/>
              </a:solidFill>
            </a:endParaRPr>
          </a:p>
          <a:p>
            <a:pPr marL="171450" indent="-171450">
              <a:buFont typeface="Arial" panose="020B0604020202020204" pitchFamily="34" charset="0"/>
              <a:buChar char="•"/>
            </a:pPr>
            <a:r>
              <a:rPr lang="en-US" altLang="zh-CN" sz="1400">
                <a:solidFill>
                  <a:schemeClr val="tx1"/>
                </a:solidFill>
              </a:rPr>
              <a:t>AI grading reduces the burden of writing feedback for teachers, allowing teachers to spend more time on teaching design and student tutoring. </a:t>
            </a:r>
            <a:endParaRPr lang="en-US" altLang="zh-CN" sz="1400">
              <a:solidFill>
                <a:schemeClr val="tx1"/>
              </a:solidFill>
            </a:endParaRPr>
          </a:p>
          <a:p>
            <a:pPr marL="171450" indent="-171450">
              <a:buFont typeface="Arial" panose="020B0604020202020204" pitchFamily="34" charset="0"/>
              <a:buChar char="•"/>
            </a:pPr>
            <a:r>
              <a:rPr lang="en-US" altLang="zh-CN" sz="1400">
                <a:solidFill>
                  <a:schemeClr val="tx1"/>
                </a:solidFill>
              </a:rPr>
              <a:t>Through sharing, users can communicate and discuss with each other, enhancing user interaction. </a:t>
            </a:r>
            <a:endParaRPr lang="en-US" altLang="zh-CN" sz="1400">
              <a:solidFill>
                <a:schemeClr val="tx1"/>
              </a:solidFill>
            </a:endParaRPr>
          </a:p>
          <a:p>
            <a:pPr marL="171450" indent="-171450">
              <a:buFont typeface="Arial" panose="020B0604020202020204" pitchFamily="34" charset="0"/>
              <a:buChar char="•"/>
            </a:pPr>
            <a:r>
              <a:rPr lang="en-US" altLang="zh-CN" sz="1400">
                <a:solidFill>
                  <a:schemeClr val="tx1"/>
                </a:solidFill>
              </a:rPr>
              <a:t>The login verification mechanism maintains the user's right to know and complies with local laws.</a:t>
            </a:r>
            <a:endParaRPr lang="en-US" altLang="zh-CN" sz="1400">
              <a:solidFill>
                <a:schemeClr val="tx1"/>
              </a:solidFill>
            </a:endParaRPr>
          </a:p>
          <a:p>
            <a:endParaRPr lang="en-US" altLang="zh-CN" sz="1400">
              <a:solidFill>
                <a:schemeClr val="tx1"/>
              </a:solidFill>
            </a:endParaRPr>
          </a:p>
        </p:txBody>
      </p:sp>
      <p:cxnSp>
        <p:nvCxnSpPr>
          <p:cNvPr id="28" name="直接连接符 27"/>
          <p:cNvCxnSpPr/>
          <p:nvPr/>
        </p:nvCxnSpPr>
        <p:spPr>
          <a:xfrm>
            <a:off x="6133430" y="0"/>
            <a:ext cx="15240" cy="6881495"/>
          </a:xfrm>
          <a:prstGeom prst="line">
            <a:avLst/>
          </a:prstGeom>
          <a:ln w="12700" cmpd="sng">
            <a:solidFill>
              <a:srgbClr val="EF6A57">
                <a:alpha val="70000"/>
              </a:srgbClr>
            </a:solidFill>
            <a:prstDash val="lgDash"/>
          </a:ln>
        </p:spPr>
        <p:style>
          <a:lnRef idx="2">
            <a:schemeClr val="accent1"/>
          </a:lnRef>
          <a:fillRef idx="0">
            <a:srgbClr val="FFFFFF"/>
          </a:fillRef>
          <a:effectRef idx="0">
            <a:srgbClr val="FFFFFF"/>
          </a:effectRef>
          <a:fontRef idx="minor">
            <a:schemeClr val="tx1"/>
          </a:fontRef>
        </p:style>
      </p:cxnSp>
      <p:pic>
        <p:nvPicPr>
          <p:cNvPr id="30" name="图片 29" descr="答辩测评"/>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0785" y="136525"/>
            <a:ext cx="914400" cy="914400"/>
          </a:xfrm>
          <a:prstGeom prst="rect">
            <a:avLst/>
          </a:prstGeom>
        </p:spPr>
      </p:pic>
      <p:sp>
        <p:nvSpPr>
          <p:cNvPr id="31" name="文本框 30"/>
          <p:cNvSpPr txBox="1"/>
          <p:nvPr/>
        </p:nvSpPr>
        <p:spPr>
          <a:xfrm>
            <a:off x="7195185" y="220980"/>
            <a:ext cx="5120640" cy="553085"/>
          </a:xfrm>
          <a:prstGeom prst="rect">
            <a:avLst/>
          </a:prstGeom>
          <a:noFill/>
        </p:spPr>
        <p:txBody>
          <a:bodyPr wrap="square" rtlCol="0">
            <a:spAutoFit/>
          </a:bodyPr>
          <a:p>
            <a:r>
              <a:rPr lang="en-US" altLang="zh-CN" b="1">
                <a:solidFill>
                  <a:schemeClr val="tx1"/>
                </a:solidFill>
              </a:rPr>
              <a:t>Evaluation (Experimental design) : </a:t>
            </a:r>
            <a:endParaRPr lang="en-US" altLang="zh-CN" b="1">
              <a:solidFill>
                <a:schemeClr val="tx1"/>
              </a:solidFill>
            </a:endParaRPr>
          </a:p>
          <a:p>
            <a:endParaRPr lang="en-US" altLang="zh-CN" sz="1200">
              <a:solidFill>
                <a:schemeClr val="tx1"/>
              </a:solidFill>
            </a:endParaRPr>
          </a:p>
        </p:txBody>
      </p:sp>
      <p:sp>
        <p:nvSpPr>
          <p:cNvPr id="4" name="文本框 3"/>
          <p:cNvSpPr txBox="1"/>
          <p:nvPr/>
        </p:nvSpPr>
        <p:spPr>
          <a:xfrm>
            <a:off x="7185660" y="668020"/>
            <a:ext cx="4922520" cy="2760980"/>
          </a:xfrm>
          <a:prstGeom prst="rect">
            <a:avLst/>
          </a:prstGeom>
          <a:noFill/>
        </p:spPr>
        <p:txBody>
          <a:bodyPr wrap="square" rtlCol="0">
            <a:noAutofit/>
          </a:bodyPr>
          <a:p>
            <a:r>
              <a:rPr lang="en-US" altLang="zh-CN" sz="1200" b="1"/>
              <a:t>Purpose : </a:t>
            </a:r>
            <a:r>
              <a:rPr lang="en-US" altLang="zh-CN" sz="1200"/>
              <a:t>Use F test to analyze user satisfaction with the project.</a:t>
            </a:r>
            <a:br>
              <a:rPr lang="en-US" altLang="zh-CN" sz="1200"/>
            </a:br>
            <a:r>
              <a:rPr lang="en-US" altLang="zh-CN" sz="1200" b="1"/>
              <a:t>Experimental hypothesis :</a:t>
            </a:r>
            <a:r>
              <a:rPr lang="en-US" altLang="zh-CN" sz="1200"/>
              <a:t> Users are basically satisfied with the project.</a:t>
            </a:r>
            <a:endParaRPr lang="en-US" altLang="zh-CN" sz="1200"/>
          </a:p>
          <a:p>
            <a:r>
              <a:rPr lang="en-US" altLang="zh-CN" sz="1200" b="1"/>
              <a:t>Sample :</a:t>
            </a:r>
            <a:r>
              <a:rPr lang="en-US" altLang="zh-CN" sz="1200"/>
              <a:t> 30 users from 4 different schools between 25 and 55 years old</a:t>
            </a:r>
            <a:br>
              <a:rPr lang="en-US" altLang="zh-CN" sz="1200"/>
            </a:br>
            <a:r>
              <a:rPr lang="en-US" altLang="zh-CN" sz="1200" b="1"/>
              <a:t>Experimental process : </a:t>
            </a:r>
            <a:endParaRPr lang="en-US" altLang="zh-CN" sz="1200"/>
          </a:p>
          <a:p>
            <a:pPr marL="171450" indent="-171450">
              <a:buFont typeface="Arial" panose="020B0604020202020204" pitchFamily="34" charset="0"/>
              <a:buChar char="•"/>
            </a:pPr>
            <a:r>
              <a:rPr lang="en-US" altLang="zh-CN" sz="1200"/>
              <a:t>Users sign a consent form to clarify the data collection and use methods involved in the experiment.</a:t>
            </a:r>
            <a:endParaRPr lang="en-US" altLang="zh-CN" sz="1200"/>
          </a:p>
          <a:p>
            <a:pPr marL="171450" indent="-171450">
              <a:buFont typeface="Arial" panose="020B0604020202020204" pitchFamily="34" charset="0"/>
              <a:buChar char="•"/>
            </a:pPr>
            <a:r>
              <a:rPr lang="en-US" altLang="zh-CN" sz="1200"/>
              <a:t>Users conduct a 10-minute unguided experience to freely explore the various functions of the project and simulate real-life usage scenarios.</a:t>
            </a:r>
            <a:endParaRPr lang="en-US" altLang="zh-CN" sz="1200"/>
          </a:p>
          <a:p>
            <a:pPr marL="171450" indent="-171450">
              <a:buFont typeface="Arial" panose="020B0604020202020204" pitchFamily="34" charset="0"/>
              <a:buChar char="•"/>
            </a:pPr>
            <a:r>
              <a:rPr lang="en-US" altLang="zh-CN" sz="1200"/>
              <a:t>After the unguided experience, provide users with a video presentation to introduce some key functions and  users continue to experience the project for 10 minutes to further familiarize themselves with the functions .</a:t>
            </a:r>
            <a:endParaRPr lang="en-US" altLang="zh-CN" sz="1200"/>
          </a:p>
          <a:p>
            <a:pPr marL="171450" indent="-171450">
              <a:buFont typeface="Arial" panose="020B0604020202020204" pitchFamily="34" charset="0"/>
              <a:buChar char="•"/>
            </a:pPr>
            <a:r>
              <a:rPr lang="en-US" altLang="zh-CN" sz="1200"/>
              <a:t>Users rate the content interaction, core questions, and auxiliary functions of the project on a scale of 0-10, with 0 indicating very dissatisfied and 10 indicating very satisfied.</a:t>
            </a:r>
            <a:br>
              <a:rPr lang="en-US" altLang="zh-CN" sz="1200"/>
            </a:br>
            <a:endParaRPr lang="en-US" altLang="zh-CN" sz="1200"/>
          </a:p>
          <a:p>
            <a:pPr indent="0">
              <a:buFont typeface="Arial" panose="020B0604020202020204" pitchFamily="34" charset="0"/>
              <a:buNone/>
            </a:pPr>
            <a:endParaRPr lang="en-US" altLang="zh-CN" sz="1200"/>
          </a:p>
          <a:p>
            <a:pPr indent="0">
              <a:buFont typeface="Arial" panose="020B0604020202020204" pitchFamily="34" charset="0"/>
              <a:buNone/>
            </a:pPr>
            <a:endParaRPr lang="en-US" altLang="zh-CN" sz="1200"/>
          </a:p>
          <a:p>
            <a:pPr indent="0">
              <a:buFont typeface="Arial" panose="020B0604020202020204" pitchFamily="34" charset="0"/>
              <a:buNone/>
            </a:pPr>
            <a:endParaRPr lang="en-US" altLang="zh-CN" sz="1200"/>
          </a:p>
        </p:txBody>
      </p:sp>
      <p:sp>
        <p:nvSpPr>
          <p:cNvPr id="6" name="文本框 5"/>
          <p:cNvSpPr txBox="1"/>
          <p:nvPr/>
        </p:nvSpPr>
        <p:spPr>
          <a:xfrm>
            <a:off x="7195185" y="5413375"/>
            <a:ext cx="4912360" cy="1198880"/>
          </a:xfrm>
          <a:prstGeom prst="rect">
            <a:avLst/>
          </a:prstGeom>
          <a:noFill/>
        </p:spPr>
        <p:txBody>
          <a:bodyPr wrap="square" rtlCol="0">
            <a:spAutoFit/>
          </a:bodyPr>
          <a:p>
            <a:r>
              <a:rPr lang="en-US" altLang="zh-CN" sz="1200" b="1">
                <a:sym typeface="+mn-ea"/>
              </a:rPr>
              <a:t>Results :</a:t>
            </a:r>
            <a:endParaRPr lang="en-US" altLang="zh-CN" sz="1200" b="1">
              <a:sym typeface="+mn-ea"/>
            </a:endParaRPr>
          </a:p>
          <a:p>
            <a:pPr marL="171450" indent="-171450">
              <a:buFont typeface="Arial" panose="020B0604020202020204" pitchFamily="34" charset="0"/>
              <a:buChar char="•"/>
            </a:pPr>
            <a:r>
              <a:rPr lang="en-US" altLang="zh-CN" sz="1200">
                <a:sym typeface="+mn-ea"/>
              </a:rPr>
              <a:t>The experimental results show that the mean score of each function is around 8, and the variance is very small. </a:t>
            </a:r>
            <a:endParaRPr lang="en-US" altLang="zh-CN" sz="1200">
              <a:sym typeface="+mn-ea"/>
            </a:endParaRPr>
          </a:p>
          <a:p>
            <a:pPr marL="171450" indent="-171450">
              <a:buFont typeface="Arial" panose="020B0604020202020204" pitchFamily="34" charset="0"/>
              <a:buChar char="•"/>
            </a:pPr>
            <a:r>
              <a:rPr lang="en-US" altLang="zh-CN" sz="1200">
                <a:sym typeface="+mn-ea"/>
              </a:rPr>
              <a:t>This shows that users are generally satisfied with the project, and the evaluations among users are relatively consistent.</a:t>
            </a:r>
            <a:endParaRPr lang="en-US" altLang="zh-CN" sz="1200"/>
          </a:p>
          <a:p>
            <a:endParaRPr lang="zh-CN" altLang="en-US" sz="1200"/>
          </a:p>
        </p:txBody>
      </p:sp>
      <p:sp>
        <p:nvSpPr>
          <p:cNvPr id="35" name="文本框 34"/>
          <p:cNvSpPr txBox="1"/>
          <p:nvPr/>
        </p:nvSpPr>
        <p:spPr>
          <a:xfrm>
            <a:off x="2298700" y="82550"/>
            <a:ext cx="3702685" cy="829945"/>
          </a:xfrm>
          <a:prstGeom prst="rect">
            <a:avLst/>
          </a:prstGeom>
          <a:noFill/>
        </p:spPr>
        <p:txBody>
          <a:bodyPr wrap="square" rtlCol="0">
            <a:spAutoFit/>
          </a:bodyPr>
          <a:p>
            <a:r>
              <a:rPr lang="en-US" altLang="zh-CN" sz="1600" i="1" u="sng">
                <a:sym typeface="+mn-ea"/>
              </a:rPr>
              <a:t>My contribution: Writing prototypes and i</a:t>
            </a:r>
            <a:r>
              <a:rPr lang="en-US" altLang="zh-CN" sz="1600" u="sng"/>
              <a:t>ndependently complete experiments, data collection, analysis and evaluation.</a:t>
            </a:r>
            <a:endParaRPr lang="en-US" altLang="zh-CN" sz="1600" u="sng"/>
          </a:p>
        </p:txBody>
      </p:sp>
      <p:sp>
        <p:nvSpPr>
          <p:cNvPr id="36" name="文本框 35"/>
          <p:cNvSpPr txBox="1"/>
          <p:nvPr/>
        </p:nvSpPr>
        <p:spPr>
          <a:xfrm>
            <a:off x="8823325" y="5297170"/>
            <a:ext cx="1478915" cy="213995"/>
          </a:xfrm>
          <a:prstGeom prst="rect">
            <a:avLst/>
          </a:prstGeom>
          <a:noFill/>
        </p:spPr>
        <p:txBody>
          <a:bodyPr wrap="square" rtlCol="0">
            <a:spAutoFit/>
          </a:bodyPr>
          <a:p>
            <a:r>
              <a:rPr lang="en-US" altLang="zh-CN" sz="800"/>
              <a:t>Fig 11  </a:t>
            </a:r>
            <a:r>
              <a:rPr lang="en-US" altLang="zh-CN" sz="800">
                <a:sym typeface="+mn-ea"/>
              </a:rPr>
              <a:t>Uses’ Satisfaction Rate</a:t>
            </a:r>
            <a:endParaRPr lang="en-US" altLang="zh-CN" sz="800"/>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6690" y="93345"/>
            <a:ext cx="3120390" cy="424180"/>
          </a:xfrm>
          <a:prstGeom prst="rect">
            <a:avLst/>
          </a:prstGeom>
          <a:noFill/>
        </p:spPr>
        <p:txBody>
          <a:bodyPr wrap="square" rtlCol="0">
            <a:noAutofit/>
          </a:bodyPr>
          <a:p>
            <a:r>
              <a:rPr lang="en-US" altLang="zh-CN" sz="2400" b="1">
                <a:solidFill>
                  <a:schemeClr val="tx1"/>
                </a:solidFill>
              </a:rPr>
              <a:t>Iteration 4  </a:t>
            </a:r>
            <a:r>
              <a:rPr lang="en-US" altLang="zh-CN" sz="2400" b="1">
                <a:sym typeface="+mn-ea"/>
              </a:rPr>
              <a:t>Showcase</a:t>
            </a:r>
            <a:endParaRPr lang="en-US" altLang="zh-CN" sz="2400" b="1">
              <a:solidFill>
                <a:schemeClr val="tx1"/>
              </a:solidFill>
            </a:endParaRPr>
          </a:p>
          <a:p>
            <a:endParaRPr lang="en-US" altLang="zh-CN" sz="2400" b="1">
              <a:solidFill>
                <a:schemeClr val="tx1"/>
              </a:solidFill>
            </a:endParaRPr>
          </a:p>
        </p:txBody>
      </p:sp>
      <p:pic>
        <p:nvPicPr>
          <p:cNvPr id="22" name="图片 21" descr="微信截图_20250509055147"/>
          <p:cNvPicPr>
            <a:picLocks noChangeAspect="1"/>
          </p:cNvPicPr>
          <p:nvPr/>
        </p:nvPicPr>
        <p:blipFill>
          <a:blip r:embed="rId1"/>
          <a:stretch>
            <a:fillRect/>
          </a:stretch>
        </p:blipFill>
        <p:spPr>
          <a:xfrm>
            <a:off x="460375" y="412115"/>
            <a:ext cx="1730375" cy="3219450"/>
          </a:xfrm>
          <a:prstGeom prst="rect">
            <a:avLst/>
          </a:prstGeom>
        </p:spPr>
      </p:pic>
      <p:pic>
        <p:nvPicPr>
          <p:cNvPr id="5" name="图片 4" descr="微信截图_20250509055158"/>
          <p:cNvPicPr>
            <a:picLocks noChangeAspect="1"/>
          </p:cNvPicPr>
          <p:nvPr/>
        </p:nvPicPr>
        <p:blipFill>
          <a:blip r:embed="rId2"/>
          <a:stretch>
            <a:fillRect/>
          </a:stretch>
        </p:blipFill>
        <p:spPr>
          <a:xfrm>
            <a:off x="4798060" y="3661410"/>
            <a:ext cx="1574165" cy="2929255"/>
          </a:xfrm>
          <a:prstGeom prst="rect">
            <a:avLst/>
          </a:prstGeom>
        </p:spPr>
      </p:pic>
      <p:pic>
        <p:nvPicPr>
          <p:cNvPr id="6" name="图片 5" descr="微信截图_20250509055210"/>
          <p:cNvPicPr>
            <a:picLocks noChangeAspect="1"/>
          </p:cNvPicPr>
          <p:nvPr/>
        </p:nvPicPr>
        <p:blipFill>
          <a:blip r:embed="rId3"/>
          <a:srcRect t="713"/>
          <a:stretch>
            <a:fillRect/>
          </a:stretch>
        </p:blipFill>
        <p:spPr>
          <a:xfrm>
            <a:off x="3521710" y="525145"/>
            <a:ext cx="1522730" cy="2955290"/>
          </a:xfrm>
          <a:prstGeom prst="rect">
            <a:avLst/>
          </a:prstGeom>
        </p:spPr>
      </p:pic>
      <p:pic>
        <p:nvPicPr>
          <p:cNvPr id="7" name="图片 6" descr="微信截图_20250509055221"/>
          <p:cNvPicPr>
            <a:picLocks noChangeAspect="1"/>
          </p:cNvPicPr>
          <p:nvPr/>
        </p:nvPicPr>
        <p:blipFill>
          <a:blip r:embed="rId4"/>
          <a:stretch>
            <a:fillRect/>
          </a:stretch>
        </p:blipFill>
        <p:spPr>
          <a:xfrm>
            <a:off x="6372225" y="3661410"/>
            <a:ext cx="1456055" cy="2792730"/>
          </a:xfrm>
          <a:prstGeom prst="rect">
            <a:avLst/>
          </a:prstGeom>
        </p:spPr>
      </p:pic>
      <p:pic>
        <p:nvPicPr>
          <p:cNvPr id="8" name="图片 7" descr="微信截图_20250509055234"/>
          <p:cNvPicPr>
            <a:picLocks noChangeAspect="1"/>
          </p:cNvPicPr>
          <p:nvPr/>
        </p:nvPicPr>
        <p:blipFill>
          <a:blip r:embed="rId5"/>
          <a:srcRect t="1935"/>
          <a:stretch>
            <a:fillRect/>
          </a:stretch>
        </p:blipFill>
        <p:spPr>
          <a:xfrm>
            <a:off x="1928495" y="3631565"/>
            <a:ext cx="1593850" cy="2961640"/>
          </a:xfrm>
          <a:prstGeom prst="rect">
            <a:avLst/>
          </a:prstGeom>
        </p:spPr>
      </p:pic>
      <p:pic>
        <p:nvPicPr>
          <p:cNvPr id="12" name="图片 11" descr="微信截图_20250509055321"/>
          <p:cNvPicPr>
            <a:picLocks noChangeAspect="1"/>
          </p:cNvPicPr>
          <p:nvPr/>
        </p:nvPicPr>
        <p:blipFill>
          <a:blip r:embed="rId6"/>
          <a:stretch>
            <a:fillRect/>
          </a:stretch>
        </p:blipFill>
        <p:spPr>
          <a:xfrm>
            <a:off x="9108440" y="3735705"/>
            <a:ext cx="1362710" cy="2774315"/>
          </a:xfrm>
          <a:prstGeom prst="rect">
            <a:avLst/>
          </a:prstGeom>
        </p:spPr>
      </p:pic>
      <p:pic>
        <p:nvPicPr>
          <p:cNvPr id="13" name="图片 12" descr="微信截图_20250509055333"/>
          <p:cNvPicPr>
            <a:picLocks noChangeAspect="1"/>
          </p:cNvPicPr>
          <p:nvPr/>
        </p:nvPicPr>
        <p:blipFill>
          <a:blip r:embed="rId7"/>
          <a:stretch>
            <a:fillRect/>
          </a:stretch>
        </p:blipFill>
        <p:spPr>
          <a:xfrm>
            <a:off x="10722610" y="3716655"/>
            <a:ext cx="1515110" cy="2736850"/>
          </a:xfrm>
          <a:prstGeom prst="rect">
            <a:avLst/>
          </a:prstGeom>
        </p:spPr>
      </p:pic>
      <p:cxnSp>
        <p:nvCxnSpPr>
          <p:cNvPr id="14" name="直接箭头连接符 13"/>
          <p:cNvCxnSpPr>
            <a:stCxn id="31" idx="3"/>
          </p:cNvCxnSpPr>
          <p:nvPr/>
        </p:nvCxnSpPr>
        <p:spPr>
          <a:xfrm flipV="1">
            <a:off x="1614170" y="2496820"/>
            <a:ext cx="1995170" cy="5080"/>
          </a:xfrm>
          <a:prstGeom prst="straightConnector1">
            <a:avLst/>
          </a:prstGeom>
          <a:ln w="12700" cmpd="sng">
            <a:solidFill>
              <a:srgbClr val="EB6A55"/>
            </a:solidFill>
            <a:prstDash val="solid"/>
            <a:tailEnd type="arrow"/>
          </a:ln>
        </p:spPr>
        <p:style>
          <a:lnRef idx="2">
            <a:schemeClr val="accent1"/>
          </a:lnRef>
          <a:fillRef idx="0">
            <a:srgbClr val="FFFFFF"/>
          </a:fillRef>
          <a:effectRef idx="0">
            <a:srgbClr val="FFFFFF"/>
          </a:effectRef>
          <a:fontRef idx="minor">
            <a:schemeClr val="tx1"/>
          </a:fontRef>
        </p:style>
      </p:cxnSp>
      <p:pic>
        <p:nvPicPr>
          <p:cNvPr id="17" name="图片 16" descr="微信截图_20250509055244"/>
          <p:cNvPicPr>
            <a:picLocks noChangeAspect="1"/>
          </p:cNvPicPr>
          <p:nvPr/>
        </p:nvPicPr>
        <p:blipFill>
          <a:blip r:embed="rId8"/>
          <a:stretch>
            <a:fillRect/>
          </a:stretch>
        </p:blipFill>
        <p:spPr>
          <a:xfrm>
            <a:off x="186690" y="3512185"/>
            <a:ext cx="1579245" cy="3060700"/>
          </a:xfrm>
          <a:prstGeom prst="rect">
            <a:avLst/>
          </a:prstGeom>
        </p:spPr>
      </p:pic>
      <p:cxnSp>
        <p:nvCxnSpPr>
          <p:cNvPr id="18" name="直接箭头连接符 17"/>
          <p:cNvCxnSpPr>
            <a:stCxn id="40" idx="1"/>
          </p:cNvCxnSpPr>
          <p:nvPr/>
        </p:nvCxnSpPr>
        <p:spPr>
          <a:xfrm flipH="1" flipV="1">
            <a:off x="1630045" y="4282440"/>
            <a:ext cx="1353820" cy="5715"/>
          </a:xfrm>
          <a:prstGeom prst="straightConnector1">
            <a:avLst/>
          </a:prstGeom>
          <a:ln w="12700">
            <a:solidFill>
              <a:srgbClr val="EF6A57"/>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a:stCxn id="41" idx="1"/>
          </p:cNvCxnSpPr>
          <p:nvPr/>
        </p:nvCxnSpPr>
        <p:spPr>
          <a:xfrm flipH="1">
            <a:off x="1620520" y="5452745"/>
            <a:ext cx="3362960" cy="0"/>
          </a:xfrm>
          <a:prstGeom prst="straightConnector1">
            <a:avLst/>
          </a:prstGeom>
          <a:ln w="12700">
            <a:solidFill>
              <a:srgbClr val="EF6A57"/>
            </a:solidFill>
            <a:tailEnd type="arrow"/>
          </a:ln>
        </p:spPr>
        <p:style>
          <a:lnRef idx="2">
            <a:schemeClr val="accent1"/>
          </a:lnRef>
          <a:fillRef idx="0">
            <a:srgbClr val="FFFFFF"/>
          </a:fillRef>
          <a:effectRef idx="0">
            <a:srgbClr val="FFFFFF"/>
          </a:effectRef>
          <a:fontRef idx="minor">
            <a:schemeClr val="tx1"/>
          </a:fontRef>
        </p:style>
      </p:cxnSp>
      <p:pic>
        <p:nvPicPr>
          <p:cNvPr id="26" name="图片 25" descr="微信截图_20250509062310"/>
          <p:cNvPicPr>
            <a:picLocks noChangeAspect="1"/>
          </p:cNvPicPr>
          <p:nvPr/>
        </p:nvPicPr>
        <p:blipFill>
          <a:blip r:embed="rId9"/>
          <a:stretch>
            <a:fillRect/>
          </a:stretch>
        </p:blipFill>
        <p:spPr>
          <a:xfrm>
            <a:off x="6790690" y="419735"/>
            <a:ext cx="1615440" cy="3060700"/>
          </a:xfrm>
          <a:prstGeom prst="rect">
            <a:avLst/>
          </a:prstGeom>
        </p:spPr>
      </p:pic>
      <p:pic>
        <p:nvPicPr>
          <p:cNvPr id="27" name="图片 26" descr="微信截图_20250509055256"/>
          <p:cNvPicPr>
            <a:picLocks noChangeAspect="1"/>
          </p:cNvPicPr>
          <p:nvPr/>
        </p:nvPicPr>
        <p:blipFill>
          <a:blip r:embed="rId10"/>
          <a:srcRect l="3579" t="2194" r="4356" b="1259"/>
          <a:stretch>
            <a:fillRect/>
          </a:stretch>
        </p:blipFill>
        <p:spPr>
          <a:xfrm>
            <a:off x="9906000" y="517525"/>
            <a:ext cx="1426210" cy="2920365"/>
          </a:xfrm>
          <a:prstGeom prst="rect">
            <a:avLst/>
          </a:prstGeom>
        </p:spPr>
      </p:pic>
      <p:cxnSp>
        <p:nvCxnSpPr>
          <p:cNvPr id="28" name="直接连接符 27"/>
          <p:cNvCxnSpPr/>
          <p:nvPr/>
        </p:nvCxnSpPr>
        <p:spPr>
          <a:xfrm>
            <a:off x="9707880" y="3377565"/>
            <a:ext cx="1140460" cy="0"/>
          </a:xfrm>
          <a:prstGeom prst="line">
            <a:avLst/>
          </a:prstGeom>
          <a:ln w="63500">
            <a:solidFill>
              <a:schemeClr val="tx1"/>
            </a:solidFill>
          </a:ln>
        </p:spPr>
        <p:style>
          <a:lnRef idx="2">
            <a:schemeClr val="accent1"/>
          </a:lnRef>
          <a:fillRef idx="0">
            <a:srgbClr val="FFFFFF"/>
          </a:fillRef>
          <a:effectRef idx="0">
            <a:srgbClr val="FFFFFF"/>
          </a:effectRef>
          <a:fontRef idx="minor">
            <a:schemeClr val="tx1"/>
          </a:fontRef>
        </p:style>
      </p:cxnSp>
      <p:cxnSp>
        <p:nvCxnSpPr>
          <p:cNvPr id="30" name="直接箭头连接符 29"/>
          <p:cNvCxnSpPr>
            <a:stCxn id="33" idx="3"/>
          </p:cNvCxnSpPr>
          <p:nvPr/>
        </p:nvCxnSpPr>
        <p:spPr>
          <a:xfrm flipV="1">
            <a:off x="8279130" y="764540"/>
            <a:ext cx="1668780" cy="13335"/>
          </a:xfrm>
          <a:prstGeom prst="straightConnector1">
            <a:avLst/>
          </a:prstGeom>
          <a:ln w="12700">
            <a:solidFill>
              <a:srgbClr val="EF6A57"/>
            </a:solidFill>
            <a:tailEnd type="arrow"/>
          </a:ln>
        </p:spPr>
        <p:style>
          <a:lnRef idx="2">
            <a:schemeClr val="accent1"/>
          </a:lnRef>
          <a:fillRef idx="0">
            <a:srgbClr val="FFFFFF"/>
          </a:fillRef>
          <a:effectRef idx="0">
            <a:srgbClr val="FFFFFF"/>
          </a:effectRef>
          <a:fontRef idx="minor">
            <a:schemeClr val="tx1"/>
          </a:fontRef>
        </p:style>
      </p:cxnSp>
      <p:sp>
        <p:nvSpPr>
          <p:cNvPr id="31" name="图文框 30"/>
          <p:cNvSpPr/>
          <p:nvPr/>
        </p:nvSpPr>
        <p:spPr>
          <a:xfrm>
            <a:off x="1036955" y="2369820"/>
            <a:ext cx="577215" cy="263525"/>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32" name="图文框 31"/>
          <p:cNvSpPr/>
          <p:nvPr/>
        </p:nvSpPr>
        <p:spPr>
          <a:xfrm>
            <a:off x="3664585" y="2843530"/>
            <a:ext cx="577215" cy="200025"/>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33" name="图文框 32"/>
          <p:cNvSpPr/>
          <p:nvPr/>
        </p:nvSpPr>
        <p:spPr>
          <a:xfrm>
            <a:off x="8060690" y="680085"/>
            <a:ext cx="218440" cy="194945"/>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34" name="图文框 33"/>
          <p:cNvSpPr/>
          <p:nvPr/>
        </p:nvSpPr>
        <p:spPr>
          <a:xfrm>
            <a:off x="9572625" y="4282440"/>
            <a:ext cx="434340" cy="402590"/>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35" name="图文框 34"/>
          <p:cNvSpPr/>
          <p:nvPr/>
        </p:nvSpPr>
        <p:spPr>
          <a:xfrm>
            <a:off x="7291705" y="4408170"/>
            <a:ext cx="400050" cy="402590"/>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36" name="图文框 35"/>
          <p:cNvSpPr/>
          <p:nvPr/>
        </p:nvSpPr>
        <p:spPr>
          <a:xfrm>
            <a:off x="6920865" y="4408170"/>
            <a:ext cx="345440" cy="402590"/>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37" name="图文框 36"/>
          <p:cNvSpPr/>
          <p:nvPr/>
        </p:nvSpPr>
        <p:spPr>
          <a:xfrm>
            <a:off x="6486525" y="4408170"/>
            <a:ext cx="382905" cy="402590"/>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38" name="图文框 37"/>
          <p:cNvSpPr/>
          <p:nvPr/>
        </p:nvSpPr>
        <p:spPr>
          <a:xfrm>
            <a:off x="5972810" y="3968750"/>
            <a:ext cx="151765" cy="184150"/>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39" name="图文框 38"/>
          <p:cNvSpPr/>
          <p:nvPr/>
        </p:nvSpPr>
        <p:spPr>
          <a:xfrm>
            <a:off x="3664585" y="3049270"/>
            <a:ext cx="313690" cy="212725"/>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40" name="图文框 39"/>
          <p:cNvSpPr/>
          <p:nvPr/>
        </p:nvSpPr>
        <p:spPr>
          <a:xfrm>
            <a:off x="2983865" y="4152900"/>
            <a:ext cx="308610" cy="269875"/>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41" name="图文框 40"/>
          <p:cNvSpPr/>
          <p:nvPr/>
        </p:nvSpPr>
        <p:spPr>
          <a:xfrm>
            <a:off x="4983480" y="5088255"/>
            <a:ext cx="551815" cy="728345"/>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42" name="图文框 41"/>
          <p:cNvSpPr/>
          <p:nvPr/>
        </p:nvSpPr>
        <p:spPr>
          <a:xfrm>
            <a:off x="4550410" y="3049270"/>
            <a:ext cx="302895" cy="218440"/>
          </a:xfrm>
          <a:prstGeom prst="frame">
            <a:avLst/>
          </a:prstGeom>
          <a:solidFill>
            <a:srgbClr val="EF6A5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4" name="文本框 3"/>
          <p:cNvSpPr txBox="1"/>
          <p:nvPr/>
        </p:nvSpPr>
        <p:spPr>
          <a:xfrm>
            <a:off x="2486660" y="931545"/>
            <a:ext cx="973455" cy="1383665"/>
          </a:xfrm>
          <a:prstGeom prst="rect">
            <a:avLst/>
          </a:prstGeom>
          <a:noFill/>
        </p:spPr>
        <p:txBody>
          <a:bodyPr wrap="square" rtlCol="0">
            <a:spAutoFit/>
          </a:bodyPr>
          <a:p>
            <a:r>
              <a:rPr lang="en-US" altLang="zh-CN" sz="1200"/>
              <a:t>Click Login from the login interface to enter the creation interface</a:t>
            </a:r>
            <a:endParaRPr lang="en-US" altLang="zh-CN" sz="1200"/>
          </a:p>
        </p:txBody>
      </p:sp>
      <p:pic>
        <p:nvPicPr>
          <p:cNvPr id="9" name="图片 8" descr="0"/>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95805" y="931545"/>
            <a:ext cx="527050" cy="527050"/>
          </a:xfrm>
          <a:prstGeom prst="rect">
            <a:avLst/>
          </a:prstGeom>
        </p:spPr>
      </p:pic>
      <p:pic>
        <p:nvPicPr>
          <p:cNvPr id="10" name="图片 9" descr="1"/>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24425" y="763905"/>
            <a:ext cx="610870" cy="610870"/>
          </a:xfrm>
          <a:prstGeom prst="rect">
            <a:avLst/>
          </a:prstGeom>
        </p:spPr>
      </p:pic>
      <p:sp>
        <p:nvSpPr>
          <p:cNvPr id="11" name="文本框 10"/>
          <p:cNvSpPr txBox="1"/>
          <p:nvPr/>
        </p:nvSpPr>
        <p:spPr>
          <a:xfrm>
            <a:off x="5535295" y="703580"/>
            <a:ext cx="1203960" cy="829945"/>
          </a:xfrm>
          <a:prstGeom prst="rect">
            <a:avLst/>
          </a:prstGeom>
          <a:noFill/>
        </p:spPr>
        <p:txBody>
          <a:bodyPr wrap="square" rtlCol="0">
            <a:spAutoFit/>
          </a:bodyPr>
          <a:p>
            <a:r>
              <a:rPr lang="en-US" altLang="zh-CN" sz="1200"/>
              <a:t>Enter text in the dialog box to create English reading</a:t>
            </a:r>
            <a:endParaRPr lang="en-US" altLang="zh-CN" sz="1200"/>
          </a:p>
        </p:txBody>
      </p:sp>
      <p:pic>
        <p:nvPicPr>
          <p:cNvPr id="43" name="图片 42" descr="2"/>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79130" y="875030"/>
            <a:ext cx="579120" cy="579120"/>
          </a:xfrm>
          <a:prstGeom prst="rect">
            <a:avLst/>
          </a:prstGeom>
        </p:spPr>
      </p:pic>
      <p:sp>
        <p:nvSpPr>
          <p:cNvPr id="44" name="文本框 43"/>
          <p:cNvSpPr txBox="1"/>
          <p:nvPr/>
        </p:nvSpPr>
        <p:spPr>
          <a:xfrm>
            <a:off x="8790940" y="875030"/>
            <a:ext cx="1115695" cy="1198880"/>
          </a:xfrm>
          <a:prstGeom prst="rect">
            <a:avLst/>
          </a:prstGeom>
          <a:noFill/>
        </p:spPr>
        <p:txBody>
          <a:bodyPr wrap="square" rtlCol="0">
            <a:spAutoFit/>
          </a:bodyPr>
          <a:p>
            <a:r>
              <a:rPr lang="en-US" altLang="zh-CN" sz="1200"/>
              <a:t>Click Share to jump to the WeChat interface and share with friends</a:t>
            </a:r>
            <a:endParaRPr lang="en-US" altLang="zh-CN" sz="1200"/>
          </a:p>
        </p:txBody>
      </p:sp>
      <p:pic>
        <p:nvPicPr>
          <p:cNvPr id="46" name="图片 45" descr="3"/>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1730" y="2287905"/>
            <a:ext cx="511810" cy="511810"/>
          </a:xfrm>
          <a:prstGeom prst="rect">
            <a:avLst/>
          </a:prstGeom>
        </p:spPr>
      </p:pic>
      <p:cxnSp>
        <p:nvCxnSpPr>
          <p:cNvPr id="47" name="肘形连接符 46"/>
          <p:cNvCxnSpPr>
            <a:stCxn id="32" idx="0"/>
          </p:cNvCxnSpPr>
          <p:nvPr/>
        </p:nvCxnSpPr>
        <p:spPr>
          <a:xfrm rot="16200000">
            <a:off x="4827905" y="793115"/>
            <a:ext cx="1176020" cy="2925445"/>
          </a:xfrm>
          <a:prstGeom prst="bentConnector2">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48" name="肘形连接符 47"/>
          <p:cNvCxnSpPr>
            <a:stCxn id="39" idx="2"/>
            <a:endCxn id="5" idx="0"/>
          </p:cNvCxnSpPr>
          <p:nvPr/>
        </p:nvCxnSpPr>
        <p:spPr>
          <a:xfrm rot="5400000" flipV="1">
            <a:off x="4503738" y="2579688"/>
            <a:ext cx="399415" cy="1764030"/>
          </a:xfrm>
          <a:prstGeom prst="bentConnector3">
            <a:avLst>
              <a:gd name="adj1" fmla="val 50000"/>
            </a:avLst>
          </a:prstGeom>
          <a:ln>
            <a:solidFill>
              <a:srgbClr val="EF6A57"/>
            </a:solidFill>
            <a:tailEnd type="arrow"/>
          </a:ln>
        </p:spPr>
        <p:style>
          <a:lnRef idx="2">
            <a:schemeClr val="accent1"/>
          </a:lnRef>
          <a:fillRef idx="0">
            <a:srgbClr val="FFFFFF"/>
          </a:fillRef>
          <a:effectRef idx="0">
            <a:srgbClr val="FFFFFF"/>
          </a:effectRef>
          <a:fontRef idx="minor">
            <a:schemeClr val="tx1"/>
          </a:fontRef>
        </p:style>
      </p:cxnSp>
      <p:cxnSp>
        <p:nvCxnSpPr>
          <p:cNvPr id="50" name="肘形连接符 49"/>
          <p:cNvCxnSpPr>
            <a:stCxn id="42" idx="3"/>
            <a:endCxn id="7" idx="0"/>
          </p:cNvCxnSpPr>
          <p:nvPr/>
        </p:nvCxnSpPr>
        <p:spPr>
          <a:xfrm>
            <a:off x="4853305" y="3158490"/>
            <a:ext cx="2247265" cy="502920"/>
          </a:xfrm>
          <a:prstGeom prst="bentConnector2">
            <a:avLst/>
          </a:prstGeom>
          <a:ln>
            <a:solidFill>
              <a:srgbClr val="EF6A57"/>
            </a:solidFill>
            <a:tailEnd type="arrow"/>
          </a:ln>
        </p:spPr>
        <p:style>
          <a:lnRef idx="2">
            <a:schemeClr val="accent1"/>
          </a:lnRef>
          <a:fillRef idx="0">
            <a:srgbClr val="FFFFFF"/>
          </a:fillRef>
          <a:effectRef idx="0">
            <a:srgbClr val="FFFFFF"/>
          </a:effectRef>
          <a:fontRef idx="minor">
            <a:schemeClr val="tx1"/>
          </a:fontRef>
        </p:style>
      </p:cxnSp>
      <p:sp>
        <p:nvSpPr>
          <p:cNvPr id="51" name="文本框 50"/>
          <p:cNvSpPr txBox="1"/>
          <p:nvPr/>
        </p:nvSpPr>
        <p:spPr>
          <a:xfrm>
            <a:off x="5463540" y="2143760"/>
            <a:ext cx="1495425" cy="1014730"/>
          </a:xfrm>
          <a:prstGeom prst="rect">
            <a:avLst/>
          </a:prstGeom>
          <a:noFill/>
        </p:spPr>
        <p:txBody>
          <a:bodyPr wrap="square" rtlCol="0">
            <a:spAutoFit/>
          </a:bodyPr>
          <a:p>
            <a:r>
              <a:rPr lang="en-US" altLang="zh-CN" sz="1200"/>
              <a:t>Click on the bookshelf and my page in the navigation bar to jump</a:t>
            </a:r>
            <a:endParaRPr lang="en-US" altLang="zh-CN" sz="1200"/>
          </a:p>
        </p:txBody>
      </p:sp>
      <p:cxnSp>
        <p:nvCxnSpPr>
          <p:cNvPr id="53" name="肘形连接符 52"/>
          <p:cNvCxnSpPr>
            <a:stCxn id="34" idx="3"/>
          </p:cNvCxnSpPr>
          <p:nvPr/>
        </p:nvCxnSpPr>
        <p:spPr>
          <a:xfrm>
            <a:off x="10006965" y="4483735"/>
            <a:ext cx="857250" cy="3175"/>
          </a:xfrm>
          <a:prstGeom prst="bentConnector3">
            <a:avLst>
              <a:gd name="adj1" fmla="val 50000"/>
            </a:avLst>
          </a:prstGeom>
          <a:ln>
            <a:solidFill>
              <a:srgbClr val="EF6A57"/>
            </a:solidFill>
            <a:tailEnd type="arrow"/>
          </a:ln>
        </p:spPr>
        <p:style>
          <a:lnRef idx="2">
            <a:schemeClr val="accent1"/>
          </a:lnRef>
          <a:fillRef idx="0">
            <a:srgbClr val="FFFFFF"/>
          </a:fillRef>
          <a:effectRef idx="0">
            <a:srgbClr val="FFFFFF"/>
          </a:effectRef>
          <a:fontRef idx="minor">
            <a:schemeClr val="tx1"/>
          </a:fontRef>
        </p:style>
      </p:cxnSp>
      <p:pic>
        <p:nvPicPr>
          <p:cNvPr id="54" name="图片 53" descr="4"/>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651115" y="3479800"/>
            <a:ext cx="586105" cy="586105"/>
          </a:xfrm>
          <a:prstGeom prst="rect">
            <a:avLst/>
          </a:prstGeom>
        </p:spPr>
      </p:pic>
      <p:sp>
        <p:nvSpPr>
          <p:cNvPr id="55" name="文本框 54"/>
          <p:cNvSpPr txBox="1"/>
          <p:nvPr/>
        </p:nvSpPr>
        <p:spPr>
          <a:xfrm>
            <a:off x="7828280" y="4204970"/>
            <a:ext cx="1398270" cy="1568450"/>
          </a:xfrm>
          <a:prstGeom prst="rect">
            <a:avLst/>
          </a:prstGeom>
          <a:noFill/>
        </p:spPr>
        <p:txBody>
          <a:bodyPr wrap="square" rtlCol="0">
            <a:spAutoFit/>
          </a:bodyPr>
          <a:p>
            <a:r>
              <a:rPr lang="en-US" altLang="zh-CN" sz="1200"/>
              <a:t>Click on the rating to jump to the interface for reviewing and correcting files. Click on any document for automatic rating.</a:t>
            </a:r>
            <a:endParaRPr lang="en-US" altLang="zh-CN" sz="1200"/>
          </a:p>
        </p:txBody>
      </p:sp>
      <p:cxnSp>
        <p:nvCxnSpPr>
          <p:cNvPr id="56" name="肘形连接符 55"/>
          <p:cNvCxnSpPr>
            <a:stCxn id="37" idx="2"/>
          </p:cNvCxnSpPr>
          <p:nvPr/>
        </p:nvCxnSpPr>
        <p:spPr>
          <a:xfrm rot="5400000">
            <a:off x="4552950" y="3648075"/>
            <a:ext cx="962660" cy="3288030"/>
          </a:xfrm>
          <a:prstGeom prst="bentConnector2">
            <a:avLst/>
          </a:prstGeom>
          <a:ln>
            <a:solidFill>
              <a:srgbClr val="EF6A57"/>
            </a:solidFill>
            <a:tailEnd type="arrow"/>
          </a:ln>
        </p:spPr>
        <p:style>
          <a:lnRef idx="2">
            <a:schemeClr val="accent1"/>
          </a:lnRef>
          <a:fillRef idx="0">
            <a:srgbClr val="FFFFFF"/>
          </a:fillRef>
          <a:effectRef idx="0">
            <a:srgbClr val="FFFFFF"/>
          </a:effectRef>
          <a:fontRef idx="minor">
            <a:schemeClr val="tx1"/>
          </a:fontRef>
        </p:style>
      </p:cxnSp>
      <p:cxnSp>
        <p:nvCxnSpPr>
          <p:cNvPr id="57" name="肘形连接符 56"/>
          <p:cNvCxnSpPr>
            <a:stCxn id="36" idx="2"/>
          </p:cNvCxnSpPr>
          <p:nvPr/>
        </p:nvCxnSpPr>
        <p:spPr>
          <a:xfrm rot="5400000">
            <a:off x="4608830" y="3645535"/>
            <a:ext cx="1320165" cy="3649345"/>
          </a:xfrm>
          <a:prstGeom prst="bentConnector2">
            <a:avLst/>
          </a:prstGeom>
          <a:ln>
            <a:solidFill>
              <a:srgbClr val="EF6A57"/>
            </a:solidFill>
            <a:tailEnd type="arrow"/>
          </a:ln>
        </p:spPr>
        <p:style>
          <a:lnRef idx="2">
            <a:schemeClr val="accent1"/>
          </a:lnRef>
          <a:fillRef idx="0">
            <a:srgbClr val="FFFFFF"/>
          </a:fillRef>
          <a:effectRef idx="0">
            <a:srgbClr val="FFFFFF"/>
          </a:effectRef>
          <a:fontRef idx="minor">
            <a:schemeClr val="tx1"/>
          </a:fontRef>
        </p:style>
      </p:cxnSp>
      <p:sp>
        <p:nvSpPr>
          <p:cNvPr id="58" name="文本框 57"/>
          <p:cNvSpPr txBox="1"/>
          <p:nvPr/>
        </p:nvSpPr>
        <p:spPr>
          <a:xfrm>
            <a:off x="3821430" y="3661410"/>
            <a:ext cx="1031875" cy="1198880"/>
          </a:xfrm>
          <a:prstGeom prst="rect">
            <a:avLst/>
          </a:prstGeom>
          <a:noFill/>
        </p:spPr>
        <p:txBody>
          <a:bodyPr wrap="square" rtlCol="0">
            <a:spAutoFit/>
          </a:bodyPr>
          <a:p>
            <a:r>
              <a:rPr lang="en-US" altLang="zh-CN" sz="1200"/>
              <a:t>Click History/ Collection/Content Search to jump to the topic you want to view</a:t>
            </a:r>
            <a:endParaRPr lang="en-US" altLang="zh-CN" sz="1200"/>
          </a:p>
        </p:txBody>
      </p:sp>
      <p:pic>
        <p:nvPicPr>
          <p:cNvPr id="59" name="图片 58" descr="5"/>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90265" y="3631565"/>
            <a:ext cx="494665" cy="494665"/>
          </a:xfrm>
          <a:prstGeom prst="rect">
            <a:avLst/>
          </a:prstGeom>
        </p:spPr>
      </p:pic>
      <p:cxnSp>
        <p:nvCxnSpPr>
          <p:cNvPr id="2" name="肘形连接符 1"/>
          <p:cNvCxnSpPr>
            <a:stCxn id="38" idx="2"/>
          </p:cNvCxnSpPr>
          <p:nvPr/>
        </p:nvCxnSpPr>
        <p:spPr>
          <a:xfrm rot="5400000">
            <a:off x="3497580" y="2298700"/>
            <a:ext cx="697865" cy="4404995"/>
          </a:xfrm>
          <a:prstGeom prst="bentConnector2">
            <a:avLst/>
          </a:prstGeom>
          <a:ln>
            <a:solidFill>
              <a:srgbClr val="EB6A55"/>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35" idx="2"/>
          </p:cNvCxnSpPr>
          <p:nvPr/>
        </p:nvCxnSpPr>
        <p:spPr>
          <a:xfrm rot="5400000" flipV="1">
            <a:off x="7751445" y="4550410"/>
            <a:ext cx="1121410" cy="1641475"/>
          </a:xfrm>
          <a:prstGeom prst="bentConnector2">
            <a:avLst/>
          </a:prstGeom>
          <a:ln>
            <a:solidFill>
              <a:srgbClr val="EB6A55"/>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tags/tag1.xml><?xml version="1.0" encoding="utf-8"?>
<p:tagLst xmlns:p="http://schemas.openxmlformats.org/presentationml/2006/main">
  <p:tag name="$PH_EXT" val="2"/>
  <p:tag name="KSO_WM_BEAUTIFY_FLAG" val="#fgm#"/>
  <p:tag name="KSO_WM_UNIT_INDEX" val="1"/>
  <p:tag name="KSO_WM_UNIT_TYPE" val="i"/>
</p:tagLst>
</file>

<file path=ppt/tags/tag10.xml><?xml version="1.0" encoding="utf-8"?>
<p:tagLst xmlns:p="http://schemas.openxmlformats.org/presentationml/2006/main">
  <p:tag name="KSO_WM_BEAUTIFY_FLAG" val="#fgm#"/>
  <p:tag name="KSO_WM_DIAGRAM_GROUP_CODE" val="1"/>
  <p:tag name="KSO_WM_UNIT_INDEX" val="1_4_1"/>
  <p:tag name="KSO_WM_UNIT_TYPE" val="l_h_a"/>
</p:tagLst>
</file>

<file path=ppt/tags/tag11.xml><?xml version="1.0" encoding="utf-8"?>
<p:tagLst xmlns:p="http://schemas.openxmlformats.org/presentationml/2006/main">
  <p:tag name="KSO_WM_BEAUTIFY_FLAG" val="#fgm#"/>
  <p:tag name="KSO_WM_DIAGRAM_GROUP_CODE" val="1"/>
  <p:tag name="KSO_WM_UNIT_INDEX" val="1_4_1"/>
  <p:tag name="KSO_WM_UNIT_TYPE" val="l_h_f"/>
</p:tagLst>
</file>

<file path=ppt/tags/tag12.xml><?xml version="1.0" encoding="utf-8"?>
<p:tagLst xmlns:p="http://schemas.openxmlformats.org/presentationml/2006/main">
  <p:tag name="KSO_WM_BEAUTIFY_FLAG" val="#fgm#"/>
  <p:tag name="KSO_WM_DIAGRAM_GROUP_CODE" val="1"/>
  <p:tag name="KSO_WM_UNIT_INDEX" val="1_5_1"/>
  <p:tag name="KSO_WM_UNIT_TYPE" val="l_h_a"/>
</p:tagLst>
</file>

<file path=ppt/tags/tag13.xml><?xml version="1.0" encoding="utf-8"?>
<p:tagLst xmlns:p="http://schemas.openxmlformats.org/presentationml/2006/main">
  <p:tag name="KSO_WM_BEAUTIFY_FLAG" val="#fgm#"/>
  <p:tag name="KSO_WM_DIAGRAM_GROUP_CODE" val="1"/>
  <p:tag name="KSO_WM_UNIT_INDEX" val="1_5_1"/>
  <p:tag name="KSO_WM_UNIT_TYPE" val="l_h_f"/>
</p:tagLst>
</file>

<file path=ppt/tags/tag14.xml><?xml version="1.0" encoding="utf-8"?>
<p:tagLst xmlns:p="http://schemas.openxmlformats.org/presentationml/2006/main">
  <p:tag name="KSO_WM_BEAUTIFY_FLAG" val="#fgm#"/>
  <p:tag name="KSO_WM_DIAGRAM_GROUP_CODE" val="1"/>
  <p:tag name="KSO_WM_UNIT_INDEX" val="1_6_1"/>
  <p:tag name="KSO_WM_UNIT_TYPE" val="l_h_a"/>
</p:tagLst>
</file>

<file path=ppt/tags/tag15.xml><?xml version="1.0" encoding="utf-8"?>
<p:tagLst xmlns:p="http://schemas.openxmlformats.org/presentationml/2006/main">
  <p:tag name="KSO_WM_BEAUTIFY_FLAG" val="#fgm#"/>
  <p:tag name="KSO_WM_DIAGRAM_GROUP_CODE" val="1"/>
  <p:tag name="KSO_WM_UNIT_INDEX" val="1_6_1"/>
  <p:tag name="KSO_WM_UNIT_TYPE" val="l_h_f"/>
</p:tagLst>
</file>

<file path=ppt/tags/tag16.xml><?xml version="1.0" encoding="utf-8"?>
<p:tagLst xmlns:p="http://schemas.openxmlformats.org/presentationml/2006/main">
  <p:tag name="$PH_EXT" val="2"/>
  <p:tag name="KSO_WM_BEAUTIFY_FLAG" val="#fgm#"/>
  <p:tag name="KSO_WM_UNIT_INDEX" val="1"/>
  <p:tag name="KSO_WM_UNIT_TYPE" val="i"/>
</p:tagLst>
</file>

<file path=ppt/tags/tag17.xml><?xml version="1.0" encoding="utf-8"?>
<p:tagLst xmlns:p="http://schemas.openxmlformats.org/presentationml/2006/main">
  <p:tag name="KSO_WM_BEAUTIFY_FLAG" val="#fgm#"/>
  <p:tag name="KSO_WM_UNIT_INDEX" val="1"/>
  <p:tag name="KSO_WM_UNIT_TYPE" val="a"/>
  <p:tag name="KSO_WM_LAYOUT_CHECK_HASH" val="e42d0c458dacdb13da5a9fe550518a98039b9b9d"/>
  <p:tag name="KSO_WM_NEWLAYOUT_ID" val="212"/>
</p:tagLst>
</file>

<file path=ppt/tags/tag18.xml><?xml version="1.0" encoding="utf-8"?>
<p:tagLst xmlns:p="http://schemas.openxmlformats.org/presentationml/2006/main">
  <p:tag name="KSO_WM_BEAUTIFY_FLAG" val="#fgm#"/>
  <p:tag name="KSO_WM_DIAGRAM_GROUP_CODE" val="1"/>
  <p:tag name="KSO_WM_UNIT_INDEX" val="1"/>
  <p:tag name="KSO_WM_UNIT_TYPE" val="f"/>
</p:tagLst>
</file>

<file path=ppt/tags/tag19.xml><?xml version="1.0" encoding="utf-8"?>
<p:tagLst xmlns:p="http://schemas.openxmlformats.org/presentationml/2006/main">
  <p:tag name="KSO_WM_BEAUTIFY_FLAG" val="#fgm#"/>
  <p:tag name="KSO_WM_DIAGRAM_GROUP_CODE" val="1"/>
  <p:tag name="KSO_WM_UNIT_INDEX" val="1_1_1"/>
  <p:tag name="KSO_WM_UNIT_TYPE" val="l_h_a"/>
</p:tagLst>
</file>

<file path=ppt/tags/tag2.xml><?xml version="1.0" encoding="utf-8"?>
<p:tagLst xmlns:p="http://schemas.openxmlformats.org/presentationml/2006/main">
  <p:tag name="KSO_WM_BEAUTIFY_FLAG" val="#fgm#"/>
  <p:tag name="KSO_WM_UNIT_INDEX" val="1"/>
  <p:tag name="KSO_WM_UNIT_TYPE" val="a"/>
  <p:tag name="KSO_WM_LAYOUT_CHECK_HASH" val="81b3dac987b1c94faf977733e8a49ed2fe30931a"/>
  <p:tag name="KSO_WM_NEWLAYOUT_ID" val="215"/>
</p:tagLst>
</file>

<file path=ppt/tags/tag20.xml><?xml version="1.0" encoding="utf-8"?>
<p:tagLst xmlns:p="http://schemas.openxmlformats.org/presentationml/2006/main">
  <p:tag name="KSO_WM_BEAUTIFY_FLAG" val="#fgm#"/>
  <p:tag name="KSO_WM_DIAGRAM_GROUP_CODE" val="1"/>
  <p:tag name="KSO_WM_UNIT_INDEX" val="1_1_1"/>
  <p:tag name="KSO_WM_UNIT_TYPE" val="l_h_f"/>
</p:tagLst>
</file>

<file path=ppt/tags/tag21.xml><?xml version="1.0" encoding="utf-8"?>
<p:tagLst xmlns:p="http://schemas.openxmlformats.org/presentationml/2006/main">
  <p:tag name="KSO_WM_BEAUTIFY_FLAG" val="#fgm#"/>
  <p:tag name="KSO_WM_DIAGRAM_GROUP_CODE" val="1"/>
  <p:tag name="KSO_WM_UNIT_INDEX" val="1_2_1"/>
  <p:tag name="KSO_WM_UNIT_TYPE" val="l_h_a"/>
</p:tagLst>
</file>

<file path=ppt/tags/tag22.xml><?xml version="1.0" encoding="utf-8"?>
<p:tagLst xmlns:p="http://schemas.openxmlformats.org/presentationml/2006/main">
  <p:tag name="KSO_WM_BEAUTIFY_FLAG" val="#fgm#"/>
  <p:tag name="KSO_WM_DIAGRAM_GROUP_CODE" val="1"/>
  <p:tag name="KSO_WM_UNIT_INDEX" val="1_2_1"/>
  <p:tag name="KSO_WM_UNIT_TYPE" val="l_h_f"/>
</p:tagLst>
</file>

<file path=ppt/tags/tag23.xml><?xml version="1.0" encoding="utf-8"?>
<p:tagLst xmlns:p="http://schemas.openxmlformats.org/presentationml/2006/main">
  <p:tag name="KSO_WM_BEAUTIFY_FLAG" val="#fgm#"/>
  <p:tag name="KSO_WM_DIAGRAM_GROUP_CODE" val="1"/>
  <p:tag name="KSO_WM_UNIT_INDEX" val="1_3_1"/>
  <p:tag name="KSO_WM_UNIT_TYPE" val="l_h_a"/>
</p:tagLst>
</file>

<file path=ppt/tags/tag24.xml><?xml version="1.0" encoding="utf-8"?>
<p:tagLst xmlns:p="http://schemas.openxmlformats.org/presentationml/2006/main">
  <p:tag name="KSO_WM_BEAUTIFY_FLAG" val="#fgm#"/>
  <p:tag name="KSO_WM_DIAGRAM_GROUP_CODE" val="1"/>
  <p:tag name="KSO_WM_UNIT_INDEX" val="1_3_1"/>
  <p:tag name="KSO_WM_UNIT_TYPE" val="l_h_f"/>
</p:tagLst>
</file>

<file path=ppt/tags/tag25.xml><?xml version="1.0" encoding="utf-8"?>
<p:tagLst xmlns:p="http://schemas.openxmlformats.org/presentationml/2006/main">
  <p:tag name="$PH_EXT" val="2"/>
  <p:tag name="KSO_WM_BEAUTIFY_FLAG" val="#fgm#"/>
  <p:tag name="KSO_WM_UNIT_INDEX" val="1"/>
  <p:tag name="KSO_WM_UNIT_TYPE" val="i"/>
</p:tagLst>
</file>

<file path=ppt/tags/tag26.xml><?xml version="1.0" encoding="utf-8"?>
<p:tagLst xmlns:p="http://schemas.openxmlformats.org/presentationml/2006/main">
  <p:tag name="KSO_WM_BEAUTIFY_FLAG" val="#fgm#"/>
  <p:tag name="KSO_WM_UNIT_INDEX" val="1"/>
  <p:tag name="KSO_WM_UNIT_TYPE" val="a"/>
  <p:tag name="KSO_WM_LAYOUT_CHECK_HASH" val="81b3dac987b1c94faf977733e8a49ed2fe30931a"/>
  <p:tag name="KSO_WM_NEWLAYOUT_ID" val="215"/>
</p:tagLst>
</file>

<file path=ppt/tags/tag27.xml><?xml version="1.0" encoding="utf-8"?>
<p:tagLst xmlns:p="http://schemas.openxmlformats.org/presentationml/2006/main">
  <p:tag name="KSO_WM_BEAUTIFY_FLAG" val="#fgm#"/>
  <p:tag name="KSO_WM_DIAGRAM_GROUP_CODE" val="1"/>
  <p:tag name="KSO_WM_UNIT_INDEX" val="1"/>
  <p:tag name="KSO_WM_UNIT_TYPE" val="f"/>
</p:tagLst>
</file>

<file path=ppt/tags/tag28.xml><?xml version="1.0" encoding="utf-8"?>
<p:tagLst xmlns:p="http://schemas.openxmlformats.org/presentationml/2006/main">
  <p:tag name="KSO_WM_BEAUTIFY_FLAG" val="#fgm#"/>
  <p:tag name="KSO_WM_DIAGRAM_GROUP_CODE" val="1"/>
  <p:tag name="KSO_WM_UNIT_INDEX" val="1_1_1"/>
  <p:tag name="KSO_WM_UNIT_TYPE" val="l_h_a"/>
</p:tagLst>
</file>

<file path=ppt/tags/tag29.xml><?xml version="1.0" encoding="utf-8"?>
<p:tagLst xmlns:p="http://schemas.openxmlformats.org/presentationml/2006/main">
  <p:tag name="KSO_WM_BEAUTIFY_FLAG" val="#fgm#"/>
  <p:tag name="KSO_WM_DIAGRAM_GROUP_CODE" val="1"/>
  <p:tag name="KSO_WM_UNIT_INDEX" val="1_1_1"/>
  <p:tag name="KSO_WM_UNIT_TYPE" val="l_h_f"/>
</p:tagLst>
</file>

<file path=ppt/tags/tag3.xml><?xml version="1.0" encoding="utf-8"?>
<p:tagLst xmlns:p="http://schemas.openxmlformats.org/presentationml/2006/main">
  <p:tag name="KSO_WM_BEAUTIFY_FLAG" val="#fgm#"/>
  <p:tag name="KSO_WM_DIAGRAM_GROUP_CODE" val="1"/>
  <p:tag name="KSO_WM_UNIT_INDEX" val="1"/>
  <p:tag name="KSO_WM_UNIT_TYPE" val="f"/>
</p:tagLst>
</file>

<file path=ppt/tags/tag30.xml><?xml version="1.0" encoding="utf-8"?>
<p:tagLst xmlns:p="http://schemas.openxmlformats.org/presentationml/2006/main">
  <p:tag name="KSO_WM_BEAUTIFY_FLAG" val="#fgm#"/>
  <p:tag name="KSO_WM_DIAGRAM_GROUP_CODE" val="1"/>
  <p:tag name="KSO_WM_UNIT_INDEX" val="1_2_1"/>
  <p:tag name="KSO_WM_UNIT_TYPE" val="l_h_a"/>
</p:tagLst>
</file>

<file path=ppt/tags/tag31.xml><?xml version="1.0" encoding="utf-8"?>
<p:tagLst xmlns:p="http://schemas.openxmlformats.org/presentationml/2006/main">
  <p:tag name="KSO_WM_BEAUTIFY_FLAG" val="#fgm#"/>
  <p:tag name="KSO_WM_DIAGRAM_GROUP_CODE" val="1"/>
  <p:tag name="KSO_WM_UNIT_INDEX" val="1_2_1"/>
  <p:tag name="KSO_WM_UNIT_TYPE" val="l_h_f"/>
</p:tagLst>
</file>

<file path=ppt/tags/tag32.xml><?xml version="1.0" encoding="utf-8"?>
<p:tagLst xmlns:p="http://schemas.openxmlformats.org/presentationml/2006/main">
  <p:tag name="KSO_WM_BEAUTIFY_FLAG" val="#fgm#"/>
  <p:tag name="KSO_WM_DIAGRAM_GROUP_CODE" val="1"/>
  <p:tag name="KSO_WM_UNIT_INDEX" val="1_3_1"/>
  <p:tag name="KSO_WM_UNIT_TYPE" val="l_h_a"/>
</p:tagLst>
</file>

<file path=ppt/tags/tag33.xml><?xml version="1.0" encoding="utf-8"?>
<p:tagLst xmlns:p="http://schemas.openxmlformats.org/presentationml/2006/main">
  <p:tag name="KSO_WM_BEAUTIFY_FLAG" val="#fgm#"/>
  <p:tag name="KSO_WM_DIAGRAM_GROUP_CODE" val="1"/>
  <p:tag name="KSO_WM_UNIT_INDEX" val="1_3_1"/>
  <p:tag name="KSO_WM_UNIT_TYPE" val="l_h_f"/>
</p:tagLst>
</file>

<file path=ppt/tags/tag34.xml><?xml version="1.0" encoding="utf-8"?>
<p:tagLst xmlns:p="http://schemas.openxmlformats.org/presentationml/2006/main">
  <p:tag name="KSO_WM_BEAUTIFY_FLAG" val="#fgm#"/>
  <p:tag name="KSO_WM_DIAGRAM_GROUP_CODE" val="1"/>
  <p:tag name="KSO_WM_UNIT_INDEX" val="1_4_1"/>
  <p:tag name="KSO_WM_UNIT_TYPE" val="l_h_a"/>
</p:tagLst>
</file>

<file path=ppt/tags/tag35.xml><?xml version="1.0" encoding="utf-8"?>
<p:tagLst xmlns:p="http://schemas.openxmlformats.org/presentationml/2006/main">
  <p:tag name="KSO_WM_BEAUTIFY_FLAG" val="#fgm#"/>
  <p:tag name="KSO_WM_DIAGRAM_GROUP_CODE" val="1"/>
  <p:tag name="KSO_WM_UNIT_INDEX" val="1_4_1"/>
  <p:tag name="KSO_WM_UNIT_TYPE" val="l_h_f"/>
</p:tagLst>
</file>

<file path=ppt/tags/tag36.xml><?xml version="1.0" encoding="utf-8"?>
<p:tagLst xmlns:p="http://schemas.openxmlformats.org/presentationml/2006/main">
  <p:tag name="KSO_WM_BEAUTIFY_FLAG" val="#fgm#"/>
  <p:tag name="KSO_WM_DIAGRAM_GROUP_CODE" val="1"/>
  <p:tag name="KSO_WM_UNIT_INDEX" val="1_5_1"/>
  <p:tag name="KSO_WM_UNIT_TYPE" val="l_h_a"/>
</p:tagLst>
</file>

<file path=ppt/tags/tag37.xml><?xml version="1.0" encoding="utf-8"?>
<p:tagLst xmlns:p="http://schemas.openxmlformats.org/presentationml/2006/main">
  <p:tag name="KSO_WM_BEAUTIFY_FLAG" val="#fgm#"/>
  <p:tag name="KSO_WM_DIAGRAM_GROUP_CODE" val="1"/>
  <p:tag name="KSO_WM_UNIT_INDEX" val="1_5_1"/>
  <p:tag name="KSO_WM_UNIT_TYPE" val="l_h_f"/>
</p:tagLst>
</file>

<file path=ppt/tags/tag38.xml><?xml version="1.0" encoding="utf-8"?>
<p:tagLst xmlns:p="http://schemas.openxmlformats.org/presentationml/2006/main">
  <p:tag name="KSO_WM_BEAUTIFY_FLAG" val="#fgm#"/>
  <p:tag name="KSO_WM_DIAGRAM_GROUP_CODE" val="1"/>
  <p:tag name="KSO_WM_UNIT_INDEX" val="1_6_1"/>
  <p:tag name="KSO_WM_UNIT_TYPE" val="l_h_a"/>
</p:tagLst>
</file>

<file path=ppt/tags/tag39.xml><?xml version="1.0" encoding="utf-8"?>
<p:tagLst xmlns:p="http://schemas.openxmlformats.org/presentationml/2006/main">
  <p:tag name="KSO_WM_BEAUTIFY_FLAG" val="#fgm#"/>
  <p:tag name="KSO_WM_DIAGRAM_GROUP_CODE" val="1"/>
  <p:tag name="KSO_WM_UNIT_INDEX" val="1_6_1"/>
  <p:tag name="KSO_WM_UNIT_TYPE" val="l_h_f"/>
</p:tagLst>
</file>

<file path=ppt/tags/tag4.xml><?xml version="1.0" encoding="utf-8"?>
<p:tagLst xmlns:p="http://schemas.openxmlformats.org/presentationml/2006/main">
  <p:tag name="KSO_WM_BEAUTIFY_FLAG" val="#fgm#"/>
  <p:tag name="KSO_WM_DIAGRAM_GROUP_CODE" val="1"/>
  <p:tag name="KSO_WM_UNIT_INDEX" val="1_1_1"/>
  <p:tag name="KSO_WM_UNIT_TYPE" val="l_h_a"/>
</p:tagLst>
</file>

<file path=ppt/tags/tag40.xml><?xml version="1.0" encoding="utf-8"?>
<p:tagLst xmlns:p="http://schemas.openxmlformats.org/presentationml/2006/main">
  <p:tag name="$PH_EXT" val="2"/>
  <p:tag name="KSO_WM_BEAUTIFY_FLAG" val="#fgm#"/>
  <p:tag name="KSO_WM_UNIT_INDEX" val="1"/>
  <p:tag name="KSO_WM_UNIT_TYPE" val="i"/>
</p:tagLst>
</file>

<file path=ppt/tags/tag41.xml><?xml version="1.0" encoding="utf-8"?>
<p:tagLst xmlns:p="http://schemas.openxmlformats.org/presentationml/2006/main">
  <p:tag name="KSO_WM_BEAUTIFY_FLAG" val="#fgm#"/>
  <p:tag name="KSO_WM_UNIT_INDEX" val="1"/>
  <p:tag name="KSO_WM_UNIT_TYPE" val="a"/>
  <p:tag name="KSO_WM_LAYOUT_CHECK_HASH" val="e42d0c458dacdb13da5a9fe550518a98039b9b9d"/>
  <p:tag name="KSO_WM_NEWLAYOUT_ID" val="212"/>
</p:tagLst>
</file>

<file path=ppt/tags/tag42.xml><?xml version="1.0" encoding="utf-8"?>
<p:tagLst xmlns:p="http://schemas.openxmlformats.org/presentationml/2006/main">
  <p:tag name="KSO_WM_BEAUTIFY_FLAG" val="#fgm#"/>
  <p:tag name="KSO_WM_DIAGRAM_GROUP_CODE" val="1"/>
  <p:tag name="KSO_WM_UNIT_INDEX" val="1"/>
  <p:tag name="KSO_WM_UNIT_TYPE" val="f"/>
</p:tagLst>
</file>

<file path=ppt/tags/tag43.xml><?xml version="1.0" encoding="utf-8"?>
<p:tagLst xmlns:p="http://schemas.openxmlformats.org/presentationml/2006/main">
  <p:tag name="KSO_WM_BEAUTIFY_FLAG" val="#fgm#"/>
  <p:tag name="KSO_WM_DIAGRAM_GROUP_CODE" val="1"/>
  <p:tag name="KSO_WM_UNIT_INDEX" val="1_1_1"/>
  <p:tag name="KSO_WM_UNIT_TYPE" val="l_h_a"/>
</p:tagLst>
</file>

<file path=ppt/tags/tag44.xml><?xml version="1.0" encoding="utf-8"?>
<p:tagLst xmlns:p="http://schemas.openxmlformats.org/presentationml/2006/main">
  <p:tag name="KSO_WM_BEAUTIFY_FLAG" val="#fgm#"/>
  <p:tag name="KSO_WM_DIAGRAM_GROUP_CODE" val="1"/>
  <p:tag name="KSO_WM_UNIT_INDEX" val="1_1_1"/>
  <p:tag name="KSO_WM_UNIT_TYPE" val="l_h_f"/>
</p:tagLst>
</file>

<file path=ppt/tags/tag45.xml><?xml version="1.0" encoding="utf-8"?>
<p:tagLst xmlns:p="http://schemas.openxmlformats.org/presentationml/2006/main">
  <p:tag name="KSO_WM_BEAUTIFY_FLAG" val="#fgm#"/>
  <p:tag name="KSO_WM_DIAGRAM_GROUP_CODE" val="1"/>
  <p:tag name="KSO_WM_UNIT_INDEX" val="1_2_1"/>
  <p:tag name="KSO_WM_UNIT_TYPE" val="l_h_a"/>
</p:tagLst>
</file>

<file path=ppt/tags/tag46.xml><?xml version="1.0" encoding="utf-8"?>
<p:tagLst xmlns:p="http://schemas.openxmlformats.org/presentationml/2006/main">
  <p:tag name="KSO_WM_BEAUTIFY_FLAG" val="#fgm#"/>
  <p:tag name="KSO_WM_DIAGRAM_GROUP_CODE" val="1"/>
  <p:tag name="KSO_WM_UNIT_INDEX" val="1_2_1"/>
  <p:tag name="KSO_WM_UNIT_TYPE" val="l_h_f"/>
</p:tagLst>
</file>

<file path=ppt/tags/tag47.xml><?xml version="1.0" encoding="utf-8"?>
<p:tagLst xmlns:p="http://schemas.openxmlformats.org/presentationml/2006/main">
  <p:tag name="KSO_WM_BEAUTIFY_FLAG" val="#fgm#"/>
  <p:tag name="KSO_WM_DIAGRAM_GROUP_CODE" val="1"/>
  <p:tag name="KSO_WM_UNIT_INDEX" val="1_3_1"/>
  <p:tag name="KSO_WM_UNIT_TYPE" val="l_h_a"/>
</p:tagLst>
</file>

<file path=ppt/tags/tag48.xml><?xml version="1.0" encoding="utf-8"?>
<p:tagLst xmlns:p="http://schemas.openxmlformats.org/presentationml/2006/main">
  <p:tag name="KSO_WM_BEAUTIFY_FLAG" val="#fgm#"/>
  <p:tag name="KSO_WM_DIAGRAM_GROUP_CODE" val="1"/>
  <p:tag name="KSO_WM_UNIT_INDEX" val="1_3_1"/>
  <p:tag name="KSO_WM_UNIT_TYPE" val="l_h_f"/>
</p:tagLst>
</file>

<file path=ppt/tags/tag49.xml><?xml version="1.0" encoding="utf-8"?>
<p:tagLst xmlns:p="http://schemas.openxmlformats.org/presentationml/2006/main">
  <p:tag name="KSO_WM_SLIDE_TYPE" val="text"/>
  <p:tag name="KSO_WM_TEMPLATE_SUBCATEGORY" val="29"/>
  <p:tag name="KSO_WM_TEMPLATE_SLIDE_ID" val="slide_df26d81e17872deb"/>
  <p:tag name="resource_record_key" val="{&quot;10&quot;:[50041965,20282169,21601028,21601235,50027683],&quot;13&quot;:[4364888]}"/>
</p:tagLst>
</file>

<file path=ppt/tags/tag5.xml><?xml version="1.0" encoding="utf-8"?>
<p:tagLst xmlns:p="http://schemas.openxmlformats.org/presentationml/2006/main">
  <p:tag name="KSO_WM_BEAUTIFY_FLAG" val="#fgm#"/>
  <p:tag name="KSO_WM_DIAGRAM_GROUP_CODE" val="1"/>
  <p:tag name="KSO_WM_UNIT_INDEX" val="1_1_1"/>
  <p:tag name="KSO_WM_UNIT_TYPE" val="l_h_f"/>
</p:tagLst>
</file>

<file path=ppt/tags/tag50.xml><?xml version="1.0" encoding="utf-8"?>
<p:tagLst xmlns:p="http://schemas.openxmlformats.org/presentationml/2006/main">
  <p:tag name="KSO_WM_SLIDE_TYPE" val="text"/>
  <p:tag name="KSO_WM_TEMPLATE_SUBCATEGORY" val="29"/>
  <p:tag name="KSO_WM_TEMPLATE_SLIDE_ID" val="slide_df26d81e17872deb"/>
  <p:tag name="resource_record_key" val="{&quot;10&quot;:[50041965,20282169,21601028,21601235,50027683],&quot;13&quot;:[4364888]}"/>
</p:tagLst>
</file>

<file path=ppt/tags/tag51.xml><?xml version="1.0" encoding="utf-8"?>
<p:tagLst xmlns:p="http://schemas.openxmlformats.org/presentationml/2006/main">
  <p:tag name="KSO_WM_SLIDE_TYPE" val="text"/>
  <p:tag name="KSO_WM_TEMPLATE_SUBCATEGORY" val="29"/>
  <p:tag name="KSO_WM_TEMPLATE_SLIDE_ID" val="slide_df26d81e17872deb"/>
  <p:tag name="resource_record_key" val="{&quot;10&quot;:[50041965,20282169,21601028,21601235,50027683],&quot;13&quot;:[4364888]}"/>
</p:tagLst>
</file>

<file path=ppt/tags/tag52.xml><?xml version="1.0" encoding="utf-8"?>
<p:tagLst xmlns:p="http://schemas.openxmlformats.org/presentationml/2006/main">
  <p:tag name="KSO_WM_SLIDE_TYPE" val="text"/>
  <p:tag name="KSO_WM_TEMPLATE_SUBCATEGORY" val="29"/>
  <p:tag name="KSO_WM_TEMPLATE_SLIDE_ID" val="slide_df26d81e17872deb"/>
  <p:tag name="resource_record_key" val="{&quot;10&quot;:[50041965,20282169,21601028,21601235,50027683],&quot;13&quot;:[4364888]}"/>
</p:tagLst>
</file>

<file path=ppt/tags/tag53.xml><?xml version="1.0" encoding="utf-8"?>
<p:tagLst xmlns:p="http://schemas.openxmlformats.org/presentationml/2006/main">
  <p:tag name="resource_record_key" val="{&quot;10&quot;:[19963824,3643697,21540209,21575116,21581489,50046104,21581484,50024803,50039936,21540353,50041965,20282169,21601028,21601235,50027683,21577495,4588794,50030222,21582572,20288563,50047005,3504841,4587605,4587606,4587607,4587609,4587610,4587611],&quot;13&quot;:[4364888]}"/>
</p:tagLst>
</file>

<file path=ppt/tags/tag6.xml><?xml version="1.0" encoding="utf-8"?>
<p:tagLst xmlns:p="http://schemas.openxmlformats.org/presentationml/2006/main">
  <p:tag name="KSO_WM_BEAUTIFY_FLAG" val="#fgm#"/>
  <p:tag name="KSO_WM_DIAGRAM_GROUP_CODE" val="1"/>
  <p:tag name="KSO_WM_UNIT_INDEX" val="1_2_1"/>
  <p:tag name="KSO_WM_UNIT_TYPE" val="l_h_a"/>
</p:tagLst>
</file>

<file path=ppt/tags/tag7.xml><?xml version="1.0" encoding="utf-8"?>
<p:tagLst xmlns:p="http://schemas.openxmlformats.org/presentationml/2006/main">
  <p:tag name="KSO_WM_BEAUTIFY_FLAG" val="#fgm#"/>
  <p:tag name="KSO_WM_DIAGRAM_GROUP_CODE" val="1"/>
  <p:tag name="KSO_WM_UNIT_INDEX" val="1_2_1"/>
  <p:tag name="KSO_WM_UNIT_TYPE" val="l_h_f"/>
</p:tagLst>
</file>

<file path=ppt/tags/tag8.xml><?xml version="1.0" encoding="utf-8"?>
<p:tagLst xmlns:p="http://schemas.openxmlformats.org/presentationml/2006/main">
  <p:tag name="KSO_WM_BEAUTIFY_FLAG" val="#fgm#"/>
  <p:tag name="KSO_WM_DIAGRAM_GROUP_CODE" val="1"/>
  <p:tag name="KSO_WM_UNIT_INDEX" val="1_3_1"/>
  <p:tag name="KSO_WM_UNIT_TYPE" val="l_h_a"/>
</p:tagLst>
</file>

<file path=ppt/tags/tag9.xml><?xml version="1.0" encoding="utf-8"?>
<p:tagLst xmlns:p="http://schemas.openxmlformats.org/presentationml/2006/main">
  <p:tag name="KSO_WM_BEAUTIFY_FLAG" val="#fgm#"/>
  <p:tag name="KSO_WM_DIAGRAM_GROUP_CODE" val="1"/>
  <p:tag name="KSO_WM_UNIT_INDEX" val="1_3_1"/>
  <p:tag name="KSO_WM_UNIT_TYPE" val="l_h_f"/>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11748</Words>
  <Application>WPS 演示</Application>
  <PresentationFormat>宽屏</PresentationFormat>
  <Paragraphs>307</Paragraphs>
  <Slides>10</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10</vt:i4>
      </vt:variant>
    </vt:vector>
  </HeadingPairs>
  <TitlesOfParts>
    <vt:vector size="19" baseType="lpstr">
      <vt:lpstr>Arial</vt:lpstr>
      <vt:lpstr>宋体</vt:lpstr>
      <vt:lpstr>Wingdings</vt:lpstr>
      <vt:lpstr>Calibri</vt:lpstr>
      <vt:lpstr>微软雅黑</vt:lpstr>
      <vt:lpstr>Arial Unicode MS</vt:lpstr>
      <vt:lpstr>Wingdings</vt:lpstr>
      <vt:lpstr>WPS</vt:lpstr>
      <vt:lpstr>1_WPS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28449</dc:creator>
  <cp:lastModifiedBy>讶吧突笔移</cp:lastModifiedBy>
  <cp:revision>18</cp:revision>
  <dcterms:created xsi:type="dcterms:W3CDTF">2023-08-09T12:44:00Z</dcterms:created>
  <dcterms:modified xsi:type="dcterms:W3CDTF">2025-05-09T08:24:28Z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2052-12.1.0.20784</vt:lpwstr>
  </property>
</Properties>
</file>